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16.xml" ContentType="application/vnd.openxmlformats-officedocument.presentationml.notesSlide+xml"/>
  <Override PartName="/ppt/tags/tag17.xml" ContentType="application/vnd.openxmlformats-officedocument.presentationml.tags+xml"/>
  <Override PartName="/ppt/notesSlides/notesSlide17.xml" ContentType="application/vnd.openxmlformats-officedocument.presentationml.notesSlide+xml"/>
  <Override PartName="/ppt/tags/tag18.xml" ContentType="application/vnd.openxmlformats-officedocument.presentationml.tags+xml"/>
  <Override PartName="/ppt/notesSlides/notesSlide18.xml" ContentType="application/vnd.openxmlformats-officedocument.presentationml.notesSlide+xml"/>
  <Override PartName="/ppt/tags/tag19.xml" ContentType="application/vnd.openxmlformats-officedocument.presentationml.tags+xml"/>
  <Override PartName="/ppt/notesSlides/notesSlide19.xml" ContentType="application/vnd.openxmlformats-officedocument.presentationml.notesSlide+xml"/>
  <Override PartName="/ppt/tags/tag20.xml" ContentType="application/vnd.openxmlformats-officedocument.presentationml.tags+xml"/>
  <Override PartName="/ppt/notesSlides/notesSlide20.xml" ContentType="application/vnd.openxmlformats-officedocument.presentationml.notesSlide+xml"/>
  <Override PartName="/ppt/tags/tag21.xml" ContentType="application/vnd.openxmlformats-officedocument.presentationml.tags+xml"/>
  <Override PartName="/ppt/notesSlides/notesSlide21.xml" ContentType="application/vnd.openxmlformats-officedocument.presentationml.notesSlide+xml"/>
  <Override PartName="/ppt/tags/tag22.xml" ContentType="application/vnd.openxmlformats-officedocument.presentationml.tags+xml"/>
  <Override PartName="/ppt/notesSlides/notesSlide22.xml" ContentType="application/vnd.openxmlformats-officedocument.presentationml.notesSlide+xml"/>
  <Override PartName="/ppt/tags/tag23.xml" ContentType="application/vnd.openxmlformats-officedocument.presentationml.tags+xml"/>
  <Override PartName="/ppt/notesSlides/notesSlide23.xml" ContentType="application/vnd.openxmlformats-officedocument.presentationml.notesSlide+xml"/>
  <Override PartName="/ppt/tags/tag24.xml" ContentType="application/vnd.openxmlformats-officedocument.presentationml.tags+xml"/>
  <Override PartName="/ppt/notesSlides/notesSlide24.xml" ContentType="application/vnd.openxmlformats-officedocument.presentationml.notesSlide+xml"/>
  <Override PartName="/ppt/tags/tag25.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26.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27.xml" ContentType="application/vnd.openxmlformats-officedocument.presentationml.tags+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53" r:id="rId2"/>
  </p:sldMasterIdLst>
  <p:notesMasterIdLst>
    <p:notesMasterId r:id="rId33"/>
  </p:notesMasterIdLst>
  <p:sldIdLst>
    <p:sldId id="4001" r:id="rId3"/>
    <p:sldId id="4047" r:id="rId4"/>
    <p:sldId id="14484228" r:id="rId5"/>
    <p:sldId id="14484230" r:id="rId6"/>
    <p:sldId id="14484294" r:id="rId7"/>
    <p:sldId id="14484232" r:id="rId8"/>
    <p:sldId id="4039" r:id="rId9"/>
    <p:sldId id="4040" r:id="rId10"/>
    <p:sldId id="4035" r:id="rId11"/>
    <p:sldId id="4036" r:id="rId12"/>
    <p:sldId id="14484233" r:id="rId13"/>
    <p:sldId id="14484236" r:id="rId14"/>
    <p:sldId id="3853" r:id="rId15"/>
    <p:sldId id="14484240" r:id="rId16"/>
    <p:sldId id="14484235" r:id="rId17"/>
    <p:sldId id="14484295" r:id="rId18"/>
    <p:sldId id="4034" r:id="rId19"/>
    <p:sldId id="4033" r:id="rId20"/>
    <p:sldId id="4045" r:id="rId21"/>
    <p:sldId id="4046" r:id="rId22"/>
    <p:sldId id="14484296" r:id="rId23"/>
    <p:sldId id="14484297" r:id="rId24"/>
    <p:sldId id="4051" r:id="rId25"/>
    <p:sldId id="4052" r:id="rId26"/>
    <p:sldId id="4041" r:id="rId27"/>
    <p:sldId id="4042" r:id="rId28"/>
    <p:sldId id="4044" r:id="rId29"/>
    <p:sldId id="4037" r:id="rId30"/>
    <p:sldId id="4038" r:id="rId31"/>
    <p:sldId id="14484245"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3F5"/>
    <a:srgbClr val="D0DBE3"/>
    <a:srgbClr val="FF0000"/>
    <a:srgbClr val="7E46A9"/>
    <a:srgbClr val="9900CC"/>
    <a:srgbClr val="592C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808"/>
    <p:restoredTop sz="75452" autoAdjust="0"/>
  </p:normalViewPr>
  <p:slideViewPr>
    <p:cSldViewPr snapToGrid="0" snapToObjects="1">
      <p:cViewPr varScale="1">
        <p:scale>
          <a:sx n="65" d="100"/>
          <a:sy n="65" d="100"/>
        </p:scale>
        <p:origin x="648" y="43"/>
      </p:cViewPr>
      <p:guideLst/>
    </p:cSldViewPr>
  </p:slideViewPr>
  <p:notesTextViewPr>
    <p:cViewPr>
      <p:scale>
        <a:sx n="85" d="100"/>
        <a:sy n="8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tags" Target="tags/tag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8.wmf>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BCCE95-9802-FF4D-BF14-C0BADA9BA38E}" type="datetimeFigureOut">
              <a:rPr kumimoji="1" lang="zh-CN" altLang="en-US" smtClean="0"/>
              <a:t>2025/9/4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905F7E-8FCD-B247-8658-9B89ABB1145E}"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link.jianshu.com/?t=http://baike.baidu.com/view/50325.htm"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1</a:t>
            </a:fld>
            <a:endParaRPr kumimoji="1"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10</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11</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是</a:t>
            </a:r>
            <a:r>
              <a:rPr lang="en-US" altLang="zh-CN" sz="1200" kern="100" dirty="0">
                <a:solidFill>
                  <a:srgbClr val="222222"/>
                </a:solidFill>
                <a:effectLst/>
                <a:latin typeface="Times New Roman" panose="02020503050405090304" pitchFamily="18" charset="0"/>
                <a:ea typeface="宋体" pitchFamily="2" charset="-122"/>
              </a:rPr>
              <a:t>IP</a:t>
            </a:r>
            <a:r>
              <a:rPr lang="zh-CN" altLang="zh-CN" sz="1200" kern="100" dirty="0">
                <a:solidFill>
                  <a:srgbClr val="222222"/>
                </a:solidFill>
                <a:effectLst/>
                <a:latin typeface="Times New Roman" panose="02020503050405090304" pitchFamily="18" charset="0"/>
                <a:ea typeface="宋体" pitchFamily="2" charset="-122"/>
              </a:rPr>
              <a:t>分组头部中的一个</a:t>
            </a:r>
            <a:r>
              <a:rPr lang="en-US" altLang="zh-CN" sz="1200" kern="100" dirty="0">
                <a:solidFill>
                  <a:srgbClr val="222222"/>
                </a:solidFill>
                <a:effectLst/>
                <a:latin typeface="Times New Roman" panose="02020503050405090304" pitchFamily="18" charset="0"/>
                <a:ea typeface="宋体" pitchFamily="2" charset="-122"/>
              </a:rPr>
              <a:t>16 bit</a:t>
            </a:r>
            <a:r>
              <a:rPr lang="zh-CN" altLang="zh-CN" sz="1200" kern="100" dirty="0">
                <a:solidFill>
                  <a:srgbClr val="222222"/>
                </a:solidFill>
                <a:effectLst/>
                <a:latin typeface="Times New Roman" panose="02020503050405090304" pitchFamily="18" charset="0"/>
                <a:ea typeface="宋体" pitchFamily="2" charset="-122"/>
              </a:rPr>
              <a:t>字段，</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的分配，不同的操作系统有着不同的算法实现。但如果算法缺乏健壮性，不够安全，产生分配的</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容易被攻击者猜测到的话，</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很容易成为一个侧信道漏洞，被攻击者利用攻击破坏系统。比如，</a:t>
            </a:r>
            <a:r>
              <a:rPr lang="en-US" altLang="zh-CN" sz="1200" kern="100" dirty="0">
                <a:solidFill>
                  <a:srgbClr val="222222"/>
                </a:solidFill>
                <a:effectLst/>
                <a:latin typeface="Times New Roman" panose="02020503050405090304" pitchFamily="18" charset="0"/>
                <a:ea typeface="宋体" pitchFamily="2" charset="-122"/>
              </a:rPr>
              <a:t>Windows 7</a:t>
            </a:r>
            <a:r>
              <a:rPr lang="zh-CN" altLang="zh-CN" sz="1200" kern="100" dirty="0">
                <a:solidFill>
                  <a:srgbClr val="222222"/>
                </a:solidFill>
                <a:effectLst/>
                <a:latin typeface="Times New Roman" panose="02020503050405090304" pitchFamily="18" charset="0"/>
                <a:ea typeface="宋体" pitchFamily="2" charset="-122"/>
              </a:rPr>
              <a:t>及之前的</a:t>
            </a:r>
            <a:r>
              <a:rPr lang="en-US" altLang="zh-CN" sz="1200" kern="100" dirty="0">
                <a:solidFill>
                  <a:srgbClr val="222222"/>
                </a:solidFill>
                <a:effectLst/>
                <a:latin typeface="Times New Roman" panose="02020503050405090304" pitchFamily="18" charset="0"/>
                <a:ea typeface="宋体" pitchFamily="2" charset="-122"/>
              </a:rPr>
              <a:t>Windows</a:t>
            </a:r>
            <a:r>
              <a:rPr lang="zh-CN" altLang="zh-CN" sz="1200" kern="100" dirty="0">
                <a:solidFill>
                  <a:srgbClr val="222222"/>
                </a:solidFill>
                <a:effectLst/>
                <a:latin typeface="Times New Roman" panose="02020503050405090304" pitchFamily="18" charset="0"/>
                <a:ea typeface="宋体" pitchFamily="2" charset="-122"/>
              </a:rPr>
              <a:t>操作系统版本上，系统采用一个全局计数器为每一个发出的</a:t>
            </a:r>
            <a:r>
              <a:rPr lang="en-US" altLang="zh-CN" sz="1200" kern="100" dirty="0">
                <a:solidFill>
                  <a:srgbClr val="222222"/>
                </a:solidFill>
                <a:effectLst/>
                <a:latin typeface="Times New Roman" panose="02020503050405090304" pitchFamily="18" charset="0"/>
                <a:ea typeface="宋体" pitchFamily="2" charset="-122"/>
              </a:rPr>
              <a:t>IP</a:t>
            </a:r>
            <a:r>
              <a:rPr lang="zh-CN" altLang="zh-CN" sz="1200" kern="100" dirty="0">
                <a:solidFill>
                  <a:srgbClr val="222222"/>
                </a:solidFill>
                <a:effectLst/>
                <a:latin typeface="Times New Roman" panose="02020503050405090304" pitchFamily="18" charset="0"/>
                <a:ea typeface="宋体" pitchFamily="2" charset="-122"/>
              </a:rPr>
              <a:t>分组分配</a:t>
            </a:r>
            <a:r>
              <a:rPr lang="en-US" altLang="zh-CN" sz="1200" kern="100" dirty="0">
                <a:solidFill>
                  <a:srgbClr val="222222"/>
                </a:solidFill>
                <a:effectLst/>
                <a:latin typeface="Times New Roman" panose="02020503050405090304" pitchFamily="18" charset="0"/>
                <a:ea typeface="宋体" pitchFamily="2" charset="-122"/>
              </a:rPr>
              <a:t>ID</a:t>
            </a:r>
            <a:r>
              <a:rPr lang="zh-CN" altLang="zh-CN" sz="1200" kern="100" dirty="0">
                <a:solidFill>
                  <a:srgbClr val="222222"/>
                </a:solidFill>
                <a:effectLst/>
                <a:latin typeface="Times New Roman" panose="02020503050405090304" pitchFamily="18" charset="0"/>
                <a:ea typeface="宋体" pitchFamily="2" charset="-122"/>
              </a:rPr>
              <a:t>。这种分配方式是不安全的，攻击者可以观测目标系统的</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，推理出系统的网络状态，比如猜测系统上</a:t>
            </a:r>
            <a:r>
              <a:rPr lang="en-US" altLang="zh-CN" sz="1200" kern="100" dirty="0">
                <a:solidFill>
                  <a:srgbClr val="222222"/>
                </a:solidFill>
                <a:effectLst/>
                <a:latin typeface="Times New Roman" panose="02020503050405090304" pitchFamily="18" charset="0"/>
                <a:ea typeface="宋体" pitchFamily="2" charset="-122"/>
              </a:rPr>
              <a:t>TCP</a:t>
            </a:r>
            <a:r>
              <a:rPr lang="zh-CN" altLang="zh-CN" sz="1200" kern="100" dirty="0">
                <a:solidFill>
                  <a:srgbClr val="222222"/>
                </a:solidFill>
                <a:effectLst/>
                <a:latin typeface="Times New Roman" panose="02020503050405090304" pitchFamily="18" charset="0"/>
                <a:ea typeface="宋体" pitchFamily="2" charset="-122"/>
              </a:rPr>
              <a:t>连接的序列号，恶意阻断</a:t>
            </a:r>
            <a:r>
              <a:rPr lang="en-US" altLang="zh-CN" sz="1200" kern="100" dirty="0">
                <a:solidFill>
                  <a:srgbClr val="222222"/>
                </a:solidFill>
                <a:effectLst/>
                <a:latin typeface="Times New Roman" panose="02020503050405090304" pitchFamily="18" charset="0"/>
                <a:ea typeface="宋体" pitchFamily="2" charset="-122"/>
              </a:rPr>
              <a:t>TCP</a:t>
            </a:r>
            <a:r>
              <a:rPr lang="zh-CN" altLang="zh-CN" sz="1200" kern="100" dirty="0">
                <a:solidFill>
                  <a:srgbClr val="222222"/>
                </a:solidFill>
                <a:effectLst/>
                <a:latin typeface="Times New Roman" panose="02020503050405090304" pitchFamily="18" charset="0"/>
                <a:ea typeface="宋体" pitchFamily="2" charset="-122"/>
              </a:rPr>
              <a:t>连接，进而破坏系统</a:t>
            </a:r>
            <a:endParaRPr lang="en-US" altLang="zh-CN" sz="1200" kern="100" dirty="0">
              <a:solidFill>
                <a:srgbClr val="222222"/>
              </a:solidFill>
              <a:effectLst/>
              <a:latin typeface="Times New Roman" panose="02020503050405090304" pitchFamily="18" charset="0"/>
              <a:ea typeface="宋体" pitchFamily="2" charset="-122"/>
            </a:endParaRPr>
          </a:p>
          <a:p>
            <a:endParaRPr lang="en-US" altLang="zh-CN" sz="1200" kern="100" dirty="0">
              <a:solidFill>
                <a:srgbClr val="222222"/>
              </a:solidFill>
              <a:effectLst/>
              <a:latin typeface="Times New Roman" panose="02020503050405090304" pitchFamily="18" charset="0"/>
              <a:ea typeface="宋体" pitchFamily="2" charset="-122"/>
            </a:endParaRPr>
          </a:p>
          <a:p>
            <a:r>
              <a:rPr lang="zh-CN" altLang="zh-CN" sz="1200" kern="100" dirty="0">
                <a:solidFill>
                  <a:srgbClr val="222222"/>
                </a:solidFill>
                <a:effectLst/>
                <a:latin typeface="微软雅黑" panose="020B0503020204020204" pitchFamily="34" charset="-122"/>
                <a:ea typeface="微软雅黑" panose="020B0503020204020204" pitchFamily="34" charset="-122"/>
              </a:rPr>
              <a:t>攻击成功后，</a:t>
            </a:r>
            <a:r>
              <a:rPr lang="en-US" altLang="zh-CN" sz="1200" kern="100" dirty="0">
                <a:solidFill>
                  <a:srgbClr val="222222"/>
                </a:solidFill>
                <a:effectLst/>
                <a:latin typeface="微软雅黑" panose="020B0503020204020204" pitchFamily="34" charset="-122"/>
                <a:ea typeface="微软雅黑" panose="020B0503020204020204" pitchFamily="34" charset="-122"/>
              </a:rPr>
              <a:t>Client</a:t>
            </a:r>
            <a:r>
              <a:rPr lang="zh-CN" altLang="zh-CN" sz="1200" kern="100" dirty="0">
                <a:solidFill>
                  <a:srgbClr val="222222"/>
                </a:solidFill>
                <a:effectLst/>
                <a:latin typeface="微软雅黑" panose="020B0503020204020204" pitchFamily="34" charset="-122"/>
                <a:ea typeface="微软雅黑" panose="020B0503020204020204" pitchFamily="34" charset="-122"/>
              </a:rPr>
              <a:t>到</a:t>
            </a:r>
            <a:r>
              <a:rPr lang="en-US" altLang="zh-CN" sz="1200" kern="100" dirty="0">
                <a:solidFill>
                  <a:srgbClr val="222222"/>
                </a:solidFill>
                <a:effectLst/>
                <a:latin typeface="微软雅黑" panose="020B0503020204020204" pitchFamily="34" charset="-122"/>
                <a:ea typeface="微软雅黑" panose="020B0503020204020204" pitchFamily="34" charset="-122"/>
              </a:rPr>
              <a:t>Server</a:t>
            </a:r>
            <a:r>
              <a:rPr lang="zh-CN" altLang="zh-CN" sz="1200" kern="100" dirty="0">
                <a:solidFill>
                  <a:srgbClr val="222222"/>
                </a:solidFill>
                <a:effectLst/>
                <a:latin typeface="微软雅黑" panose="020B0503020204020204" pitchFamily="34" charset="-122"/>
                <a:ea typeface="微软雅黑" panose="020B0503020204020204" pitchFamily="34" charset="-122"/>
              </a:rPr>
              <a:t>之间的</a:t>
            </a:r>
            <a:r>
              <a:rPr lang="en-US" altLang="zh-CN" sz="1200" kern="100" dirty="0">
                <a:solidFill>
                  <a:srgbClr val="222222"/>
                </a:solidFill>
                <a:effectLst/>
                <a:latin typeface="微软雅黑" panose="020B0503020204020204" pitchFamily="34" charset="-122"/>
                <a:ea typeface="微软雅黑" panose="020B0503020204020204" pitchFamily="34" charset="-122"/>
              </a:rPr>
              <a:t>TCP</a:t>
            </a:r>
            <a:r>
              <a:rPr lang="zh-CN" altLang="zh-CN" sz="1200" kern="100" dirty="0">
                <a:solidFill>
                  <a:srgbClr val="222222"/>
                </a:solidFill>
                <a:effectLst/>
                <a:latin typeface="微软雅黑" panose="020B0503020204020204" pitchFamily="34" charset="-122"/>
                <a:ea typeface="微软雅黑" panose="020B0503020204020204" pitchFamily="34" charset="-122"/>
              </a:rPr>
              <a:t>连接被恶意阻断。服务器端跳出连接，客户端连接仍存在，但客户端再次发送消息时，也会异常跳出。实验过程中，可能会受到服务器端噪声流量的干扰，影响全局</a:t>
            </a:r>
            <a:r>
              <a:rPr lang="en-US" altLang="zh-CN" sz="1200" kern="100" dirty="0">
                <a:solidFill>
                  <a:srgbClr val="222222"/>
                </a:solidFill>
                <a:effectLst/>
                <a:latin typeface="微软雅黑" panose="020B0503020204020204" pitchFamily="34" charset="-122"/>
                <a:ea typeface="微软雅黑" panose="020B0503020204020204" pitchFamily="34" charset="-122"/>
              </a:rPr>
              <a:t>IPID</a:t>
            </a:r>
            <a:r>
              <a:rPr lang="zh-CN" altLang="zh-CN" sz="1200" kern="100" dirty="0">
                <a:solidFill>
                  <a:srgbClr val="222222"/>
                </a:solidFill>
                <a:effectLst/>
                <a:latin typeface="微软雅黑" panose="020B0503020204020204" pitchFamily="34" charset="-122"/>
                <a:ea typeface="微软雅黑" panose="020B0503020204020204" pitchFamily="34" charset="-122"/>
              </a:rPr>
              <a:t>计数器的观测，可多次实验观测现象，并计算攻击成功率</a:t>
            </a:r>
            <a:endParaRPr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12</a:t>
            </a:fld>
            <a:endParaRPr kumimoji="1"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是</a:t>
            </a:r>
            <a:r>
              <a:rPr lang="en-US" altLang="zh-CN" sz="1200" kern="100" dirty="0">
                <a:solidFill>
                  <a:srgbClr val="222222"/>
                </a:solidFill>
                <a:effectLst/>
                <a:latin typeface="Times New Roman" panose="02020503050405090304" pitchFamily="18" charset="0"/>
                <a:ea typeface="宋体" pitchFamily="2" charset="-122"/>
              </a:rPr>
              <a:t>IP</a:t>
            </a:r>
            <a:r>
              <a:rPr lang="zh-CN" altLang="zh-CN" sz="1200" kern="100" dirty="0">
                <a:solidFill>
                  <a:srgbClr val="222222"/>
                </a:solidFill>
                <a:effectLst/>
                <a:latin typeface="Times New Roman" panose="02020503050405090304" pitchFamily="18" charset="0"/>
                <a:ea typeface="宋体" pitchFamily="2" charset="-122"/>
              </a:rPr>
              <a:t>分组头部中的一个</a:t>
            </a:r>
            <a:r>
              <a:rPr lang="en-US" altLang="zh-CN" sz="1200" kern="100" dirty="0">
                <a:solidFill>
                  <a:srgbClr val="222222"/>
                </a:solidFill>
                <a:effectLst/>
                <a:latin typeface="Times New Roman" panose="02020503050405090304" pitchFamily="18" charset="0"/>
                <a:ea typeface="宋体" pitchFamily="2" charset="-122"/>
              </a:rPr>
              <a:t>16 bit</a:t>
            </a:r>
            <a:r>
              <a:rPr lang="zh-CN" altLang="zh-CN" sz="1200" kern="100" dirty="0">
                <a:solidFill>
                  <a:srgbClr val="222222"/>
                </a:solidFill>
                <a:effectLst/>
                <a:latin typeface="Times New Roman" panose="02020503050405090304" pitchFamily="18" charset="0"/>
                <a:ea typeface="宋体" pitchFamily="2" charset="-122"/>
              </a:rPr>
              <a:t>字段，</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的分配，不同的操作系统有着不同的算法实现。但如果算法缺乏健壮性，不够安全，产生分配的</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容易被攻击者猜测到的话，</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很容易成为一个侧信道漏洞，被攻击者利用攻击破坏系统。比如，</a:t>
            </a:r>
            <a:r>
              <a:rPr lang="en-US" altLang="zh-CN" sz="1200" kern="100" dirty="0">
                <a:solidFill>
                  <a:srgbClr val="222222"/>
                </a:solidFill>
                <a:effectLst/>
                <a:latin typeface="Times New Roman" panose="02020503050405090304" pitchFamily="18" charset="0"/>
                <a:ea typeface="宋体" pitchFamily="2" charset="-122"/>
              </a:rPr>
              <a:t>Windows 7</a:t>
            </a:r>
            <a:r>
              <a:rPr lang="zh-CN" altLang="zh-CN" sz="1200" kern="100" dirty="0">
                <a:solidFill>
                  <a:srgbClr val="222222"/>
                </a:solidFill>
                <a:effectLst/>
                <a:latin typeface="Times New Roman" panose="02020503050405090304" pitchFamily="18" charset="0"/>
                <a:ea typeface="宋体" pitchFamily="2" charset="-122"/>
              </a:rPr>
              <a:t>及之前的</a:t>
            </a:r>
            <a:r>
              <a:rPr lang="en-US" altLang="zh-CN" sz="1200" kern="100" dirty="0">
                <a:solidFill>
                  <a:srgbClr val="222222"/>
                </a:solidFill>
                <a:effectLst/>
                <a:latin typeface="Times New Roman" panose="02020503050405090304" pitchFamily="18" charset="0"/>
                <a:ea typeface="宋体" pitchFamily="2" charset="-122"/>
              </a:rPr>
              <a:t>Windows</a:t>
            </a:r>
            <a:r>
              <a:rPr lang="zh-CN" altLang="zh-CN" sz="1200" kern="100" dirty="0">
                <a:solidFill>
                  <a:srgbClr val="222222"/>
                </a:solidFill>
                <a:effectLst/>
                <a:latin typeface="Times New Roman" panose="02020503050405090304" pitchFamily="18" charset="0"/>
                <a:ea typeface="宋体" pitchFamily="2" charset="-122"/>
              </a:rPr>
              <a:t>操作系统版本上，系统采用一个全局计数器为每一个发出的</a:t>
            </a:r>
            <a:r>
              <a:rPr lang="en-US" altLang="zh-CN" sz="1200" kern="100" dirty="0">
                <a:solidFill>
                  <a:srgbClr val="222222"/>
                </a:solidFill>
                <a:effectLst/>
                <a:latin typeface="Times New Roman" panose="02020503050405090304" pitchFamily="18" charset="0"/>
                <a:ea typeface="宋体" pitchFamily="2" charset="-122"/>
              </a:rPr>
              <a:t>IP</a:t>
            </a:r>
            <a:r>
              <a:rPr lang="zh-CN" altLang="zh-CN" sz="1200" kern="100" dirty="0">
                <a:solidFill>
                  <a:srgbClr val="222222"/>
                </a:solidFill>
                <a:effectLst/>
                <a:latin typeface="Times New Roman" panose="02020503050405090304" pitchFamily="18" charset="0"/>
                <a:ea typeface="宋体" pitchFamily="2" charset="-122"/>
              </a:rPr>
              <a:t>分组分配</a:t>
            </a:r>
            <a:r>
              <a:rPr lang="en-US" altLang="zh-CN" sz="1200" kern="100" dirty="0">
                <a:solidFill>
                  <a:srgbClr val="222222"/>
                </a:solidFill>
                <a:effectLst/>
                <a:latin typeface="Times New Roman" panose="02020503050405090304" pitchFamily="18" charset="0"/>
                <a:ea typeface="宋体" pitchFamily="2" charset="-122"/>
              </a:rPr>
              <a:t>ID</a:t>
            </a:r>
            <a:r>
              <a:rPr lang="zh-CN" altLang="zh-CN" sz="1200" kern="100" dirty="0">
                <a:solidFill>
                  <a:srgbClr val="222222"/>
                </a:solidFill>
                <a:effectLst/>
                <a:latin typeface="Times New Roman" panose="02020503050405090304" pitchFamily="18" charset="0"/>
                <a:ea typeface="宋体" pitchFamily="2" charset="-122"/>
              </a:rPr>
              <a:t>。这种分配方式是不安全的，攻击者可以观测目标系统的</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，推理出系统的网络状态，比如猜测系统上</a:t>
            </a:r>
            <a:r>
              <a:rPr lang="en-US" altLang="zh-CN" sz="1200" kern="100" dirty="0">
                <a:solidFill>
                  <a:srgbClr val="222222"/>
                </a:solidFill>
                <a:effectLst/>
                <a:latin typeface="Times New Roman" panose="02020503050405090304" pitchFamily="18" charset="0"/>
                <a:ea typeface="宋体" pitchFamily="2" charset="-122"/>
              </a:rPr>
              <a:t>TCP</a:t>
            </a:r>
            <a:r>
              <a:rPr lang="zh-CN" altLang="zh-CN" sz="1200" kern="100" dirty="0">
                <a:solidFill>
                  <a:srgbClr val="222222"/>
                </a:solidFill>
                <a:effectLst/>
                <a:latin typeface="Times New Roman" panose="02020503050405090304" pitchFamily="18" charset="0"/>
                <a:ea typeface="宋体" pitchFamily="2" charset="-122"/>
              </a:rPr>
              <a:t>连接的序列号，恶意阻断</a:t>
            </a:r>
            <a:r>
              <a:rPr lang="en-US" altLang="zh-CN" sz="1200" kern="100" dirty="0">
                <a:solidFill>
                  <a:srgbClr val="222222"/>
                </a:solidFill>
                <a:effectLst/>
                <a:latin typeface="Times New Roman" panose="02020503050405090304" pitchFamily="18" charset="0"/>
                <a:ea typeface="宋体" pitchFamily="2" charset="-122"/>
              </a:rPr>
              <a:t>TCP</a:t>
            </a:r>
            <a:r>
              <a:rPr lang="zh-CN" altLang="zh-CN" sz="1200" kern="100" dirty="0">
                <a:solidFill>
                  <a:srgbClr val="222222"/>
                </a:solidFill>
                <a:effectLst/>
                <a:latin typeface="Times New Roman" panose="02020503050405090304" pitchFamily="18" charset="0"/>
                <a:ea typeface="宋体" pitchFamily="2" charset="-122"/>
              </a:rPr>
              <a:t>连接，进而破坏系统</a:t>
            </a:r>
            <a:endParaRPr lang="en-US" altLang="zh-CN" sz="1200" kern="100" dirty="0">
              <a:solidFill>
                <a:srgbClr val="222222"/>
              </a:solidFill>
              <a:effectLst/>
              <a:latin typeface="Times New Roman" panose="02020503050405090304" pitchFamily="18" charset="0"/>
              <a:ea typeface="宋体" pitchFamily="2" charset="-122"/>
            </a:endParaRPr>
          </a:p>
          <a:p>
            <a:endParaRPr lang="en-US" altLang="zh-CN" sz="1200" kern="100" dirty="0">
              <a:solidFill>
                <a:srgbClr val="222222"/>
              </a:solidFill>
              <a:effectLst/>
              <a:latin typeface="Times New Roman" panose="02020503050405090304" pitchFamily="18" charset="0"/>
              <a:ea typeface="宋体" pitchFamily="2" charset="-122"/>
            </a:endParaRPr>
          </a:p>
          <a:p>
            <a:r>
              <a:rPr lang="zh-CN" altLang="zh-CN" sz="1200" kern="100" dirty="0">
                <a:solidFill>
                  <a:srgbClr val="222222"/>
                </a:solidFill>
                <a:effectLst/>
                <a:latin typeface="微软雅黑" panose="020B0503020204020204" pitchFamily="34" charset="-122"/>
                <a:ea typeface="微软雅黑" panose="020B0503020204020204" pitchFamily="34" charset="-122"/>
              </a:rPr>
              <a:t>攻击成功后，</a:t>
            </a:r>
            <a:r>
              <a:rPr lang="en-US" altLang="zh-CN" sz="1200" kern="100" dirty="0">
                <a:solidFill>
                  <a:srgbClr val="222222"/>
                </a:solidFill>
                <a:effectLst/>
                <a:latin typeface="微软雅黑" panose="020B0503020204020204" pitchFamily="34" charset="-122"/>
                <a:ea typeface="微软雅黑" panose="020B0503020204020204" pitchFamily="34" charset="-122"/>
              </a:rPr>
              <a:t>Client</a:t>
            </a:r>
            <a:r>
              <a:rPr lang="zh-CN" altLang="zh-CN" sz="1200" kern="100" dirty="0">
                <a:solidFill>
                  <a:srgbClr val="222222"/>
                </a:solidFill>
                <a:effectLst/>
                <a:latin typeface="微软雅黑" panose="020B0503020204020204" pitchFamily="34" charset="-122"/>
                <a:ea typeface="微软雅黑" panose="020B0503020204020204" pitchFamily="34" charset="-122"/>
              </a:rPr>
              <a:t>到</a:t>
            </a:r>
            <a:r>
              <a:rPr lang="en-US" altLang="zh-CN" sz="1200" kern="100" dirty="0">
                <a:solidFill>
                  <a:srgbClr val="222222"/>
                </a:solidFill>
                <a:effectLst/>
                <a:latin typeface="微软雅黑" panose="020B0503020204020204" pitchFamily="34" charset="-122"/>
                <a:ea typeface="微软雅黑" panose="020B0503020204020204" pitchFamily="34" charset="-122"/>
              </a:rPr>
              <a:t>Server</a:t>
            </a:r>
            <a:r>
              <a:rPr lang="zh-CN" altLang="zh-CN" sz="1200" kern="100" dirty="0">
                <a:solidFill>
                  <a:srgbClr val="222222"/>
                </a:solidFill>
                <a:effectLst/>
                <a:latin typeface="微软雅黑" panose="020B0503020204020204" pitchFamily="34" charset="-122"/>
                <a:ea typeface="微软雅黑" panose="020B0503020204020204" pitchFamily="34" charset="-122"/>
              </a:rPr>
              <a:t>之间的</a:t>
            </a:r>
            <a:r>
              <a:rPr lang="en-US" altLang="zh-CN" sz="1200" kern="100" dirty="0">
                <a:solidFill>
                  <a:srgbClr val="222222"/>
                </a:solidFill>
                <a:effectLst/>
                <a:latin typeface="微软雅黑" panose="020B0503020204020204" pitchFamily="34" charset="-122"/>
                <a:ea typeface="微软雅黑" panose="020B0503020204020204" pitchFamily="34" charset="-122"/>
              </a:rPr>
              <a:t>TCP</a:t>
            </a:r>
            <a:r>
              <a:rPr lang="zh-CN" altLang="zh-CN" sz="1200" kern="100" dirty="0">
                <a:solidFill>
                  <a:srgbClr val="222222"/>
                </a:solidFill>
                <a:effectLst/>
                <a:latin typeface="微软雅黑" panose="020B0503020204020204" pitchFamily="34" charset="-122"/>
                <a:ea typeface="微软雅黑" panose="020B0503020204020204" pitchFamily="34" charset="-122"/>
              </a:rPr>
              <a:t>连接被恶意阻断。服务器端跳出连接，客户端连接仍存在，但客户端再次发送消息时，也会异常跳出。实验过程中，可能会受到服务器端噪声流量的干扰，影响全局</a:t>
            </a:r>
            <a:r>
              <a:rPr lang="en-US" altLang="zh-CN" sz="1200" kern="100" dirty="0">
                <a:solidFill>
                  <a:srgbClr val="222222"/>
                </a:solidFill>
                <a:effectLst/>
                <a:latin typeface="微软雅黑" panose="020B0503020204020204" pitchFamily="34" charset="-122"/>
                <a:ea typeface="微软雅黑" panose="020B0503020204020204" pitchFamily="34" charset="-122"/>
              </a:rPr>
              <a:t>IPID</a:t>
            </a:r>
            <a:r>
              <a:rPr lang="zh-CN" altLang="zh-CN" sz="1200" kern="100" dirty="0">
                <a:solidFill>
                  <a:srgbClr val="222222"/>
                </a:solidFill>
                <a:effectLst/>
                <a:latin typeface="微软雅黑" panose="020B0503020204020204" pitchFamily="34" charset="-122"/>
                <a:ea typeface="微软雅黑" panose="020B0503020204020204" pitchFamily="34" charset="-122"/>
              </a:rPr>
              <a:t>计数器的观测，可多次实验观测现象，并计算攻击成功率</a:t>
            </a:r>
            <a:endParaRPr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13</a:t>
            </a:fld>
            <a:endParaRPr kumimoji="1"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是</a:t>
            </a:r>
            <a:r>
              <a:rPr lang="en-US" altLang="zh-CN" sz="1200" kern="100" dirty="0">
                <a:solidFill>
                  <a:srgbClr val="222222"/>
                </a:solidFill>
                <a:effectLst/>
                <a:latin typeface="Times New Roman" panose="02020503050405090304" pitchFamily="18" charset="0"/>
                <a:ea typeface="宋体" pitchFamily="2" charset="-122"/>
              </a:rPr>
              <a:t>IP</a:t>
            </a:r>
            <a:r>
              <a:rPr lang="zh-CN" altLang="zh-CN" sz="1200" kern="100" dirty="0">
                <a:solidFill>
                  <a:srgbClr val="222222"/>
                </a:solidFill>
                <a:effectLst/>
                <a:latin typeface="Times New Roman" panose="02020503050405090304" pitchFamily="18" charset="0"/>
                <a:ea typeface="宋体" pitchFamily="2" charset="-122"/>
              </a:rPr>
              <a:t>分组头部中的一个</a:t>
            </a:r>
            <a:r>
              <a:rPr lang="en-US" altLang="zh-CN" sz="1200" kern="100" dirty="0">
                <a:solidFill>
                  <a:srgbClr val="222222"/>
                </a:solidFill>
                <a:effectLst/>
                <a:latin typeface="Times New Roman" panose="02020503050405090304" pitchFamily="18" charset="0"/>
                <a:ea typeface="宋体" pitchFamily="2" charset="-122"/>
              </a:rPr>
              <a:t>16 bit</a:t>
            </a:r>
            <a:r>
              <a:rPr lang="zh-CN" altLang="zh-CN" sz="1200" kern="100" dirty="0">
                <a:solidFill>
                  <a:srgbClr val="222222"/>
                </a:solidFill>
                <a:effectLst/>
                <a:latin typeface="Times New Roman" panose="02020503050405090304" pitchFamily="18" charset="0"/>
                <a:ea typeface="宋体" pitchFamily="2" charset="-122"/>
              </a:rPr>
              <a:t>字段，</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的分配，不同的操作系统有着不同的算法实现。但如果算法缺乏健壮性，不够安全，产生分配的</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容易被攻击者猜测到的话，</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很容易成为一个侧信道漏洞，被攻击者利用攻击破坏系统。比如，</a:t>
            </a:r>
            <a:r>
              <a:rPr lang="en-US" altLang="zh-CN" sz="1200" kern="100" dirty="0">
                <a:solidFill>
                  <a:srgbClr val="222222"/>
                </a:solidFill>
                <a:effectLst/>
                <a:latin typeface="Times New Roman" panose="02020503050405090304" pitchFamily="18" charset="0"/>
                <a:ea typeface="宋体" pitchFamily="2" charset="-122"/>
              </a:rPr>
              <a:t>Windows 7</a:t>
            </a:r>
            <a:r>
              <a:rPr lang="zh-CN" altLang="zh-CN" sz="1200" kern="100" dirty="0">
                <a:solidFill>
                  <a:srgbClr val="222222"/>
                </a:solidFill>
                <a:effectLst/>
                <a:latin typeface="Times New Roman" panose="02020503050405090304" pitchFamily="18" charset="0"/>
                <a:ea typeface="宋体" pitchFamily="2" charset="-122"/>
              </a:rPr>
              <a:t>及之前的</a:t>
            </a:r>
            <a:r>
              <a:rPr lang="en-US" altLang="zh-CN" sz="1200" kern="100" dirty="0">
                <a:solidFill>
                  <a:srgbClr val="222222"/>
                </a:solidFill>
                <a:effectLst/>
                <a:latin typeface="Times New Roman" panose="02020503050405090304" pitchFamily="18" charset="0"/>
                <a:ea typeface="宋体" pitchFamily="2" charset="-122"/>
              </a:rPr>
              <a:t>Windows</a:t>
            </a:r>
            <a:r>
              <a:rPr lang="zh-CN" altLang="zh-CN" sz="1200" kern="100" dirty="0">
                <a:solidFill>
                  <a:srgbClr val="222222"/>
                </a:solidFill>
                <a:effectLst/>
                <a:latin typeface="Times New Roman" panose="02020503050405090304" pitchFamily="18" charset="0"/>
                <a:ea typeface="宋体" pitchFamily="2" charset="-122"/>
              </a:rPr>
              <a:t>操作系统版本上，系统采用一个全局计数器为每一个发出的</a:t>
            </a:r>
            <a:r>
              <a:rPr lang="en-US" altLang="zh-CN" sz="1200" kern="100" dirty="0">
                <a:solidFill>
                  <a:srgbClr val="222222"/>
                </a:solidFill>
                <a:effectLst/>
                <a:latin typeface="Times New Roman" panose="02020503050405090304" pitchFamily="18" charset="0"/>
                <a:ea typeface="宋体" pitchFamily="2" charset="-122"/>
              </a:rPr>
              <a:t>IP</a:t>
            </a:r>
            <a:r>
              <a:rPr lang="zh-CN" altLang="zh-CN" sz="1200" kern="100" dirty="0">
                <a:solidFill>
                  <a:srgbClr val="222222"/>
                </a:solidFill>
                <a:effectLst/>
                <a:latin typeface="Times New Roman" panose="02020503050405090304" pitchFamily="18" charset="0"/>
                <a:ea typeface="宋体" pitchFamily="2" charset="-122"/>
              </a:rPr>
              <a:t>分组分配</a:t>
            </a:r>
            <a:r>
              <a:rPr lang="en-US" altLang="zh-CN" sz="1200" kern="100" dirty="0">
                <a:solidFill>
                  <a:srgbClr val="222222"/>
                </a:solidFill>
                <a:effectLst/>
                <a:latin typeface="Times New Roman" panose="02020503050405090304" pitchFamily="18" charset="0"/>
                <a:ea typeface="宋体" pitchFamily="2" charset="-122"/>
              </a:rPr>
              <a:t>ID</a:t>
            </a:r>
            <a:r>
              <a:rPr lang="zh-CN" altLang="zh-CN" sz="1200" kern="100" dirty="0">
                <a:solidFill>
                  <a:srgbClr val="222222"/>
                </a:solidFill>
                <a:effectLst/>
                <a:latin typeface="Times New Roman" panose="02020503050405090304" pitchFamily="18" charset="0"/>
                <a:ea typeface="宋体" pitchFamily="2" charset="-122"/>
              </a:rPr>
              <a:t>。这种分配方式是不安全的，攻击者可以观测目标系统的</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，推理出系统的网络状态，比如猜测系统上</a:t>
            </a:r>
            <a:r>
              <a:rPr lang="en-US" altLang="zh-CN" sz="1200" kern="100" dirty="0">
                <a:solidFill>
                  <a:srgbClr val="222222"/>
                </a:solidFill>
                <a:effectLst/>
                <a:latin typeface="Times New Roman" panose="02020503050405090304" pitchFamily="18" charset="0"/>
                <a:ea typeface="宋体" pitchFamily="2" charset="-122"/>
              </a:rPr>
              <a:t>TCP</a:t>
            </a:r>
            <a:r>
              <a:rPr lang="zh-CN" altLang="zh-CN" sz="1200" kern="100" dirty="0">
                <a:solidFill>
                  <a:srgbClr val="222222"/>
                </a:solidFill>
                <a:effectLst/>
                <a:latin typeface="Times New Roman" panose="02020503050405090304" pitchFamily="18" charset="0"/>
                <a:ea typeface="宋体" pitchFamily="2" charset="-122"/>
              </a:rPr>
              <a:t>连接的序列号，恶意阻断</a:t>
            </a:r>
            <a:r>
              <a:rPr lang="en-US" altLang="zh-CN" sz="1200" kern="100" dirty="0">
                <a:solidFill>
                  <a:srgbClr val="222222"/>
                </a:solidFill>
                <a:effectLst/>
                <a:latin typeface="Times New Roman" panose="02020503050405090304" pitchFamily="18" charset="0"/>
                <a:ea typeface="宋体" pitchFamily="2" charset="-122"/>
              </a:rPr>
              <a:t>TCP</a:t>
            </a:r>
            <a:r>
              <a:rPr lang="zh-CN" altLang="zh-CN" sz="1200" kern="100" dirty="0">
                <a:solidFill>
                  <a:srgbClr val="222222"/>
                </a:solidFill>
                <a:effectLst/>
                <a:latin typeface="Times New Roman" panose="02020503050405090304" pitchFamily="18" charset="0"/>
                <a:ea typeface="宋体" pitchFamily="2" charset="-122"/>
              </a:rPr>
              <a:t>连接，进而破坏系统</a:t>
            </a:r>
            <a:endParaRPr lang="en-US" altLang="zh-CN" sz="1200" kern="100" dirty="0">
              <a:solidFill>
                <a:srgbClr val="222222"/>
              </a:solidFill>
              <a:effectLst/>
              <a:latin typeface="Times New Roman" panose="02020503050405090304" pitchFamily="18" charset="0"/>
              <a:ea typeface="宋体" pitchFamily="2" charset="-122"/>
            </a:endParaRPr>
          </a:p>
          <a:p>
            <a:endParaRPr lang="en-US" altLang="zh-CN" sz="1200" kern="100" dirty="0">
              <a:solidFill>
                <a:srgbClr val="222222"/>
              </a:solidFill>
              <a:effectLst/>
              <a:latin typeface="Times New Roman" panose="02020503050405090304" pitchFamily="18" charset="0"/>
              <a:ea typeface="宋体" pitchFamily="2" charset="-122"/>
            </a:endParaRPr>
          </a:p>
          <a:p>
            <a:r>
              <a:rPr lang="zh-CN" altLang="zh-CN" sz="1200" kern="100" dirty="0">
                <a:solidFill>
                  <a:srgbClr val="222222"/>
                </a:solidFill>
                <a:effectLst/>
                <a:latin typeface="微软雅黑" panose="020B0503020204020204" pitchFamily="34" charset="-122"/>
                <a:ea typeface="微软雅黑" panose="020B0503020204020204" pitchFamily="34" charset="-122"/>
              </a:rPr>
              <a:t>攻击成功后，</a:t>
            </a:r>
            <a:r>
              <a:rPr lang="en-US" altLang="zh-CN" sz="1200" kern="100" dirty="0">
                <a:solidFill>
                  <a:srgbClr val="222222"/>
                </a:solidFill>
                <a:effectLst/>
                <a:latin typeface="微软雅黑" panose="020B0503020204020204" pitchFamily="34" charset="-122"/>
                <a:ea typeface="微软雅黑" panose="020B0503020204020204" pitchFamily="34" charset="-122"/>
              </a:rPr>
              <a:t>Client</a:t>
            </a:r>
            <a:r>
              <a:rPr lang="zh-CN" altLang="zh-CN" sz="1200" kern="100" dirty="0">
                <a:solidFill>
                  <a:srgbClr val="222222"/>
                </a:solidFill>
                <a:effectLst/>
                <a:latin typeface="微软雅黑" panose="020B0503020204020204" pitchFamily="34" charset="-122"/>
                <a:ea typeface="微软雅黑" panose="020B0503020204020204" pitchFamily="34" charset="-122"/>
              </a:rPr>
              <a:t>到</a:t>
            </a:r>
            <a:r>
              <a:rPr lang="en-US" altLang="zh-CN" sz="1200" kern="100" dirty="0">
                <a:solidFill>
                  <a:srgbClr val="222222"/>
                </a:solidFill>
                <a:effectLst/>
                <a:latin typeface="微软雅黑" panose="020B0503020204020204" pitchFamily="34" charset="-122"/>
                <a:ea typeface="微软雅黑" panose="020B0503020204020204" pitchFamily="34" charset="-122"/>
              </a:rPr>
              <a:t>Server</a:t>
            </a:r>
            <a:r>
              <a:rPr lang="zh-CN" altLang="zh-CN" sz="1200" kern="100" dirty="0">
                <a:solidFill>
                  <a:srgbClr val="222222"/>
                </a:solidFill>
                <a:effectLst/>
                <a:latin typeface="微软雅黑" panose="020B0503020204020204" pitchFamily="34" charset="-122"/>
                <a:ea typeface="微软雅黑" panose="020B0503020204020204" pitchFamily="34" charset="-122"/>
              </a:rPr>
              <a:t>之间的</a:t>
            </a:r>
            <a:r>
              <a:rPr lang="en-US" altLang="zh-CN" sz="1200" kern="100" dirty="0">
                <a:solidFill>
                  <a:srgbClr val="222222"/>
                </a:solidFill>
                <a:effectLst/>
                <a:latin typeface="微软雅黑" panose="020B0503020204020204" pitchFamily="34" charset="-122"/>
                <a:ea typeface="微软雅黑" panose="020B0503020204020204" pitchFamily="34" charset="-122"/>
              </a:rPr>
              <a:t>TCP</a:t>
            </a:r>
            <a:r>
              <a:rPr lang="zh-CN" altLang="zh-CN" sz="1200" kern="100" dirty="0">
                <a:solidFill>
                  <a:srgbClr val="222222"/>
                </a:solidFill>
                <a:effectLst/>
                <a:latin typeface="微软雅黑" panose="020B0503020204020204" pitchFamily="34" charset="-122"/>
                <a:ea typeface="微软雅黑" panose="020B0503020204020204" pitchFamily="34" charset="-122"/>
              </a:rPr>
              <a:t>连接被恶意阻断。服务器端跳出连接，客户端连接仍存在，但客户端再次发送消息时，也会异常跳出。实验过程中，可能会受到服务器端噪声流量的干扰，影响全局</a:t>
            </a:r>
            <a:r>
              <a:rPr lang="en-US" altLang="zh-CN" sz="1200" kern="100" dirty="0">
                <a:solidFill>
                  <a:srgbClr val="222222"/>
                </a:solidFill>
                <a:effectLst/>
                <a:latin typeface="微软雅黑" panose="020B0503020204020204" pitchFamily="34" charset="-122"/>
                <a:ea typeface="微软雅黑" panose="020B0503020204020204" pitchFamily="34" charset="-122"/>
              </a:rPr>
              <a:t>IPID</a:t>
            </a:r>
            <a:r>
              <a:rPr lang="zh-CN" altLang="zh-CN" sz="1200" kern="100" dirty="0">
                <a:solidFill>
                  <a:srgbClr val="222222"/>
                </a:solidFill>
                <a:effectLst/>
                <a:latin typeface="微软雅黑" panose="020B0503020204020204" pitchFamily="34" charset="-122"/>
                <a:ea typeface="微软雅黑" panose="020B0503020204020204" pitchFamily="34" charset="-122"/>
              </a:rPr>
              <a:t>计数器的观测，可多次实验观测现象，并计算攻击成功率</a:t>
            </a:r>
            <a:endParaRPr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14</a:t>
            </a:fld>
            <a:endParaRPr kumimoji="1"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是</a:t>
            </a:r>
            <a:r>
              <a:rPr lang="en-US" altLang="zh-CN" sz="1200" kern="100" dirty="0">
                <a:solidFill>
                  <a:srgbClr val="222222"/>
                </a:solidFill>
                <a:effectLst/>
                <a:latin typeface="Times New Roman" panose="02020503050405090304" pitchFamily="18" charset="0"/>
                <a:ea typeface="宋体" pitchFamily="2" charset="-122"/>
              </a:rPr>
              <a:t>IP</a:t>
            </a:r>
            <a:r>
              <a:rPr lang="zh-CN" altLang="zh-CN" sz="1200" kern="100" dirty="0">
                <a:solidFill>
                  <a:srgbClr val="222222"/>
                </a:solidFill>
                <a:effectLst/>
                <a:latin typeface="Times New Roman" panose="02020503050405090304" pitchFamily="18" charset="0"/>
                <a:ea typeface="宋体" pitchFamily="2" charset="-122"/>
              </a:rPr>
              <a:t>分组头部中的一个</a:t>
            </a:r>
            <a:r>
              <a:rPr lang="en-US" altLang="zh-CN" sz="1200" kern="100" dirty="0">
                <a:solidFill>
                  <a:srgbClr val="222222"/>
                </a:solidFill>
                <a:effectLst/>
                <a:latin typeface="Times New Roman" panose="02020503050405090304" pitchFamily="18" charset="0"/>
                <a:ea typeface="宋体" pitchFamily="2" charset="-122"/>
              </a:rPr>
              <a:t>16 bit</a:t>
            </a:r>
            <a:r>
              <a:rPr lang="zh-CN" altLang="zh-CN" sz="1200" kern="100" dirty="0">
                <a:solidFill>
                  <a:srgbClr val="222222"/>
                </a:solidFill>
                <a:effectLst/>
                <a:latin typeface="Times New Roman" panose="02020503050405090304" pitchFamily="18" charset="0"/>
                <a:ea typeface="宋体" pitchFamily="2" charset="-122"/>
              </a:rPr>
              <a:t>字段，</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的分配，不同的操作系统有着不同的算法实现。但如果算法缺乏健壮性，不够安全，产生分配的</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容易被攻击者猜测到的话，</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很容易成为一个侧信道漏洞，被攻击者利用攻击破坏系统。比如，</a:t>
            </a:r>
            <a:r>
              <a:rPr lang="en-US" altLang="zh-CN" sz="1200" kern="100" dirty="0">
                <a:solidFill>
                  <a:srgbClr val="222222"/>
                </a:solidFill>
                <a:effectLst/>
                <a:latin typeface="Times New Roman" panose="02020503050405090304" pitchFamily="18" charset="0"/>
                <a:ea typeface="宋体" pitchFamily="2" charset="-122"/>
              </a:rPr>
              <a:t>Windows 7</a:t>
            </a:r>
            <a:r>
              <a:rPr lang="zh-CN" altLang="zh-CN" sz="1200" kern="100" dirty="0">
                <a:solidFill>
                  <a:srgbClr val="222222"/>
                </a:solidFill>
                <a:effectLst/>
                <a:latin typeface="Times New Roman" panose="02020503050405090304" pitchFamily="18" charset="0"/>
                <a:ea typeface="宋体" pitchFamily="2" charset="-122"/>
              </a:rPr>
              <a:t>及之前的</a:t>
            </a:r>
            <a:r>
              <a:rPr lang="en-US" altLang="zh-CN" sz="1200" kern="100" dirty="0">
                <a:solidFill>
                  <a:srgbClr val="222222"/>
                </a:solidFill>
                <a:effectLst/>
                <a:latin typeface="Times New Roman" panose="02020503050405090304" pitchFamily="18" charset="0"/>
                <a:ea typeface="宋体" pitchFamily="2" charset="-122"/>
              </a:rPr>
              <a:t>Windows</a:t>
            </a:r>
            <a:r>
              <a:rPr lang="zh-CN" altLang="zh-CN" sz="1200" kern="100" dirty="0">
                <a:solidFill>
                  <a:srgbClr val="222222"/>
                </a:solidFill>
                <a:effectLst/>
                <a:latin typeface="Times New Roman" panose="02020503050405090304" pitchFamily="18" charset="0"/>
                <a:ea typeface="宋体" pitchFamily="2" charset="-122"/>
              </a:rPr>
              <a:t>操作系统版本上，系统采用一个全局计数器为每一个发出的</a:t>
            </a:r>
            <a:r>
              <a:rPr lang="en-US" altLang="zh-CN" sz="1200" kern="100" dirty="0">
                <a:solidFill>
                  <a:srgbClr val="222222"/>
                </a:solidFill>
                <a:effectLst/>
                <a:latin typeface="Times New Roman" panose="02020503050405090304" pitchFamily="18" charset="0"/>
                <a:ea typeface="宋体" pitchFamily="2" charset="-122"/>
              </a:rPr>
              <a:t>IP</a:t>
            </a:r>
            <a:r>
              <a:rPr lang="zh-CN" altLang="zh-CN" sz="1200" kern="100" dirty="0">
                <a:solidFill>
                  <a:srgbClr val="222222"/>
                </a:solidFill>
                <a:effectLst/>
                <a:latin typeface="Times New Roman" panose="02020503050405090304" pitchFamily="18" charset="0"/>
                <a:ea typeface="宋体" pitchFamily="2" charset="-122"/>
              </a:rPr>
              <a:t>分组分配</a:t>
            </a:r>
            <a:r>
              <a:rPr lang="en-US" altLang="zh-CN" sz="1200" kern="100" dirty="0">
                <a:solidFill>
                  <a:srgbClr val="222222"/>
                </a:solidFill>
                <a:effectLst/>
                <a:latin typeface="Times New Roman" panose="02020503050405090304" pitchFamily="18" charset="0"/>
                <a:ea typeface="宋体" pitchFamily="2" charset="-122"/>
              </a:rPr>
              <a:t>ID</a:t>
            </a:r>
            <a:r>
              <a:rPr lang="zh-CN" altLang="zh-CN" sz="1200" kern="100" dirty="0">
                <a:solidFill>
                  <a:srgbClr val="222222"/>
                </a:solidFill>
                <a:effectLst/>
                <a:latin typeface="Times New Roman" panose="02020503050405090304" pitchFamily="18" charset="0"/>
                <a:ea typeface="宋体" pitchFamily="2" charset="-122"/>
              </a:rPr>
              <a:t>。这种分配方式是不安全的，攻击者可以观测目标系统的</a:t>
            </a:r>
            <a:r>
              <a:rPr lang="en-US" altLang="zh-CN" sz="1200" kern="100" dirty="0">
                <a:solidFill>
                  <a:srgbClr val="222222"/>
                </a:solidFill>
                <a:effectLst/>
                <a:latin typeface="Times New Roman" panose="02020503050405090304" pitchFamily="18" charset="0"/>
                <a:ea typeface="宋体" pitchFamily="2" charset="-122"/>
              </a:rPr>
              <a:t>IPID</a:t>
            </a:r>
            <a:r>
              <a:rPr lang="zh-CN" altLang="zh-CN" sz="1200" kern="100" dirty="0">
                <a:solidFill>
                  <a:srgbClr val="222222"/>
                </a:solidFill>
                <a:effectLst/>
                <a:latin typeface="Times New Roman" panose="02020503050405090304" pitchFamily="18" charset="0"/>
                <a:ea typeface="宋体" pitchFamily="2" charset="-122"/>
              </a:rPr>
              <a:t>，推理出系统的网络状态，比如猜测系统上</a:t>
            </a:r>
            <a:r>
              <a:rPr lang="en-US" altLang="zh-CN" sz="1200" kern="100" dirty="0">
                <a:solidFill>
                  <a:srgbClr val="222222"/>
                </a:solidFill>
                <a:effectLst/>
                <a:latin typeface="Times New Roman" panose="02020503050405090304" pitchFamily="18" charset="0"/>
                <a:ea typeface="宋体" pitchFamily="2" charset="-122"/>
              </a:rPr>
              <a:t>TCP</a:t>
            </a:r>
            <a:r>
              <a:rPr lang="zh-CN" altLang="zh-CN" sz="1200" kern="100" dirty="0">
                <a:solidFill>
                  <a:srgbClr val="222222"/>
                </a:solidFill>
                <a:effectLst/>
                <a:latin typeface="Times New Roman" panose="02020503050405090304" pitchFamily="18" charset="0"/>
                <a:ea typeface="宋体" pitchFamily="2" charset="-122"/>
              </a:rPr>
              <a:t>连接的序列号，恶意阻断</a:t>
            </a:r>
            <a:r>
              <a:rPr lang="en-US" altLang="zh-CN" sz="1200" kern="100" dirty="0">
                <a:solidFill>
                  <a:srgbClr val="222222"/>
                </a:solidFill>
                <a:effectLst/>
                <a:latin typeface="Times New Roman" panose="02020503050405090304" pitchFamily="18" charset="0"/>
                <a:ea typeface="宋体" pitchFamily="2" charset="-122"/>
              </a:rPr>
              <a:t>TCP</a:t>
            </a:r>
            <a:r>
              <a:rPr lang="zh-CN" altLang="zh-CN" sz="1200" kern="100" dirty="0">
                <a:solidFill>
                  <a:srgbClr val="222222"/>
                </a:solidFill>
                <a:effectLst/>
                <a:latin typeface="Times New Roman" panose="02020503050405090304" pitchFamily="18" charset="0"/>
                <a:ea typeface="宋体" pitchFamily="2" charset="-122"/>
              </a:rPr>
              <a:t>连接，进而破坏系统</a:t>
            </a:r>
            <a:endParaRPr lang="en-US" altLang="zh-CN" sz="1200" kern="100" dirty="0">
              <a:solidFill>
                <a:srgbClr val="222222"/>
              </a:solidFill>
              <a:effectLst/>
              <a:latin typeface="Times New Roman" panose="02020503050405090304" pitchFamily="18" charset="0"/>
              <a:ea typeface="宋体" pitchFamily="2" charset="-122"/>
            </a:endParaRPr>
          </a:p>
          <a:p>
            <a:endParaRPr lang="en-US" altLang="zh-CN" sz="1200" kern="100" dirty="0">
              <a:solidFill>
                <a:srgbClr val="222222"/>
              </a:solidFill>
              <a:effectLst/>
              <a:latin typeface="Times New Roman" panose="02020503050405090304" pitchFamily="18" charset="0"/>
              <a:ea typeface="宋体" pitchFamily="2" charset="-122"/>
            </a:endParaRPr>
          </a:p>
          <a:p>
            <a:r>
              <a:rPr lang="zh-CN" altLang="zh-CN" sz="1200" kern="100" dirty="0">
                <a:solidFill>
                  <a:srgbClr val="222222"/>
                </a:solidFill>
                <a:effectLst/>
                <a:latin typeface="微软雅黑" panose="020B0503020204020204" pitchFamily="34" charset="-122"/>
                <a:ea typeface="微软雅黑" panose="020B0503020204020204" pitchFamily="34" charset="-122"/>
              </a:rPr>
              <a:t>攻击成功后，</a:t>
            </a:r>
            <a:r>
              <a:rPr lang="en-US" altLang="zh-CN" sz="1200" kern="100" dirty="0">
                <a:solidFill>
                  <a:srgbClr val="222222"/>
                </a:solidFill>
                <a:effectLst/>
                <a:latin typeface="微软雅黑" panose="020B0503020204020204" pitchFamily="34" charset="-122"/>
                <a:ea typeface="微软雅黑" panose="020B0503020204020204" pitchFamily="34" charset="-122"/>
              </a:rPr>
              <a:t>Client</a:t>
            </a:r>
            <a:r>
              <a:rPr lang="zh-CN" altLang="zh-CN" sz="1200" kern="100" dirty="0">
                <a:solidFill>
                  <a:srgbClr val="222222"/>
                </a:solidFill>
                <a:effectLst/>
                <a:latin typeface="微软雅黑" panose="020B0503020204020204" pitchFamily="34" charset="-122"/>
                <a:ea typeface="微软雅黑" panose="020B0503020204020204" pitchFamily="34" charset="-122"/>
              </a:rPr>
              <a:t>到</a:t>
            </a:r>
            <a:r>
              <a:rPr lang="en-US" altLang="zh-CN" sz="1200" kern="100" dirty="0">
                <a:solidFill>
                  <a:srgbClr val="222222"/>
                </a:solidFill>
                <a:effectLst/>
                <a:latin typeface="微软雅黑" panose="020B0503020204020204" pitchFamily="34" charset="-122"/>
                <a:ea typeface="微软雅黑" panose="020B0503020204020204" pitchFamily="34" charset="-122"/>
              </a:rPr>
              <a:t>Server</a:t>
            </a:r>
            <a:r>
              <a:rPr lang="zh-CN" altLang="zh-CN" sz="1200" kern="100" dirty="0">
                <a:solidFill>
                  <a:srgbClr val="222222"/>
                </a:solidFill>
                <a:effectLst/>
                <a:latin typeface="微软雅黑" panose="020B0503020204020204" pitchFamily="34" charset="-122"/>
                <a:ea typeface="微软雅黑" panose="020B0503020204020204" pitchFamily="34" charset="-122"/>
              </a:rPr>
              <a:t>之间的</a:t>
            </a:r>
            <a:r>
              <a:rPr lang="en-US" altLang="zh-CN" sz="1200" kern="100" dirty="0">
                <a:solidFill>
                  <a:srgbClr val="222222"/>
                </a:solidFill>
                <a:effectLst/>
                <a:latin typeface="微软雅黑" panose="020B0503020204020204" pitchFamily="34" charset="-122"/>
                <a:ea typeface="微软雅黑" panose="020B0503020204020204" pitchFamily="34" charset="-122"/>
              </a:rPr>
              <a:t>TCP</a:t>
            </a:r>
            <a:r>
              <a:rPr lang="zh-CN" altLang="zh-CN" sz="1200" kern="100" dirty="0">
                <a:solidFill>
                  <a:srgbClr val="222222"/>
                </a:solidFill>
                <a:effectLst/>
                <a:latin typeface="微软雅黑" panose="020B0503020204020204" pitchFamily="34" charset="-122"/>
                <a:ea typeface="微软雅黑" panose="020B0503020204020204" pitchFamily="34" charset="-122"/>
              </a:rPr>
              <a:t>连接被恶意阻断。服务器端跳出连接，客户端连接仍存在，但客户端再次发送消息时，也会异常跳出。实验过程中，可能会受到服务器端噪声流量的干扰，影响全局</a:t>
            </a:r>
            <a:r>
              <a:rPr lang="en-US" altLang="zh-CN" sz="1200" kern="100" dirty="0">
                <a:solidFill>
                  <a:srgbClr val="222222"/>
                </a:solidFill>
                <a:effectLst/>
                <a:latin typeface="微软雅黑" panose="020B0503020204020204" pitchFamily="34" charset="-122"/>
                <a:ea typeface="微软雅黑" panose="020B0503020204020204" pitchFamily="34" charset="-122"/>
              </a:rPr>
              <a:t>IPID</a:t>
            </a:r>
            <a:r>
              <a:rPr lang="zh-CN" altLang="zh-CN" sz="1200" kern="100" dirty="0">
                <a:solidFill>
                  <a:srgbClr val="222222"/>
                </a:solidFill>
                <a:effectLst/>
                <a:latin typeface="微软雅黑" panose="020B0503020204020204" pitchFamily="34" charset="-122"/>
                <a:ea typeface="微软雅黑" panose="020B0503020204020204" pitchFamily="34" charset="-122"/>
              </a:rPr>
              <a:t>计数器的观测，可多次实验观测现象，并计算攻击成功率</a:t>
            </a:r>
            <a:endParaRPr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15</a:t>
            </a:fld>
            <a:endParaRPr kumimoji="1"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16</a:t>
            </a:fld>
            <a:endParaRPr kumimoji="1" lang="zh-CN" altLang="en-US"/>
          </a:p>
        </p:txBody>
      </p:sp>
    </p:spTree>
    <p:extLst>
      <p:ext uri="{BB962C8B-B14F-4D97-AF65-F5344CB8AC3E}">
        <p14:creationId xmlns:p14="http://schemas.microsoft.com/office/powerpoint/2010/main" val="23423614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缓存中毒攻击利用域名系统中存在的漏洞，达到将流量从合法服务器吸引到虚假服务器的目的。当一个本地</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服务器从用户处获得域名请求时，服务器会在缓存中寻找是否有这个地址，如果没有，就会向</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服务器发出请求。如攻击者和用户机或本地服务器在同一局域网中，攻击者就可通过嗅探网络流量得到请求包，进而发送伪造回复给本地</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服务器，只要伪造回复比合法回复先到达，伪造回复就会被接受。本地</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服务器缓存了查询结果，称为缓存中毒，相应的攻击称为缓存中毒攻击，在缓存有效期内该攻击造成的影响会持续存在。</a:t>
            </a: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pPr indent="304800" algn="just">
              <a:lnSpc>
                <a:spcPct val="115000"/>
              </a:lnSpc>
            </a:pPr>
            <a:r>
              <a:rPr lang="zh-CN" altLang="zh-CN" sz="1800" kern="100" dirty="0">
                <a:solidFill>
                  <a:srgbClr val="000000"/>
                </a:solidFill>
                <a:effectLst/>
                <a:latin typeface="NotoSerifCJKjp-Light-Identity-H"/>
                <a:ea typeface="宋体" pitchFamily="2" charset="-122"/>
                <a:cs typeface="Times New Roman" panose="02020503050405090304" pitchFamily="18" charset="0"/>
              </a:rPr>
              <a:t>通过实验，掌握</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缓存中毒实施过程及原理，从而加深对网络安全问题的认识，并了解相应的安全防御手段。</a:t>
            </a:r>
            <a:endParaRPr lang="en-US" altLang="zh-CN" sz="1800" kern="100" dirty="0">
              <a:solidFill>
                <a:srgbClr val="000000"/>
              </a:solidFill>
              <a:effectLst/>
              <a:latin typeface="NotoSerifCJKjp-Light-Identity-H"/>
              <a:ea typeface="宋体" pitchFamily="2" charset="-122"/>
              <a:cs typeface="Times New Roman" panose="02020503050405090304" pitchFamily="18" charset="0"/>
            </a:endParaRPr>
          </a:p>
          <a:p>
            <a:pPr indent="304800" algn="just">
              <a:lnSpc>
                <a:spcPct val="115000"/>
              </a:lnSpc>
            </a:pPr>
            <a:endParaRPr lang="en-US" altLang="zh-CN" sz="1800" kern="100" dirty="0">
              <a:solidFill>
                <a:srgbClr val="000000"/>
              </a:solidFill>
              <a:effectLst/>
              <a:latin typeface="NotoSerifCJKjp-Light-Identity-H"/>
              <a:ea typeface="宋体" pitchFamily="2" charset="-122"/>
              <a:cs typeface="Times New Roman" panose="02020503050405090304" pitchFamily="18" charset="0"/>
            </a:endParaRPr>
          </a:p>
          <a:p>
            <a:pPr marL="0" marR="0" lvl="0" indent="304800" algn="just" defTabSz="914400" rtl="0" eaLnBrk="1" fontAlgn="auto" latinLnBrk="0" hangingPunct="1">
              <a:lnSpc>
                <a:spcPct val="115000"/>
              </a:lnSpc>
              <a:spcBef>
                <a:spcPts val="0"/>
              </a:spcBef>
              <a:spcAft>
                <a:spcPts val="0"/>
              </a:spcAft>
              <a:buClrTx/>
              <a:buSzTx/>
              <a:buFontTx/>
              <a:buNone/>
              <a:defRPr/>
            </a:pPr>
            <a:r>
              <a:rPr lang="zh-CN"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攻击成功后，伪造回复被本地</a:t>
            </a:r>
            <a:r>
              <a:rPr lang="en-US" altLang="zh-CN" sz="1800" dirty="0">
                <a:effectLst/>
                <a:latin typeface="微软雅黑" panose="020B0503020204020204" pitchFamily="34" charset="-122"/>
                <a:ea typeface="微软雅黑" panose="020B0503020204020204" pitchFamily="34" charset="-122"/>
              </a:rPr>
              <a:t>DNS</a:t>
            </a:r>
            <a:r>
              <a:rPr lang="zh-CN"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服务器缓存，即使攻击者停止攻击，伪造的结果仍然有效，用户查询域名时，得到如图附</a:t>
            </a:r>
            <a:r>
              <a:rPr lang="en-US"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3</a:t>
            </a:r>
            <a:r>
              <a:rPr lang="zh-CN"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所示攻击者设定的伪造地址</a:t>
            </a:r>
            <a:endParaRPr lang="zh-CN" altLang="en-US" sz="1800"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17</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121212"/>
                </a:solidFill>
                <a:effectLst/>
                <a:latin typeface="-apple-system"/>
              </a:rPr>
              <a:t>Cross-site request forgery, </a:t>
            </a:r>
            <a:r>
              <a:rPr lang="zh-CN" altLang="en-US" b="0" i="0" dirty="0">
                <a:solidFill>
                  <a:srgbClr val="121212"/>
                </a:solidFill>
                <a:effectLst/>
                <a:latin typeface="-apple-system"/>
              </a:rPr>
              <a:t>跨站请求伪造。是指黑客引诱用户打开黑客的网站，在黑客的网站中，利用用户的登录状态发起跨站请求。</a:t>
            </a:r>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18</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缓存中毒攻击利用域名系统中存在的漏洞，达到将流量从合法服务器吸引到虚假服务器的目的。当一个本地</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服务器从用户处获得域名请求时，服务器会在缓存中寻找是否有这个地址，如果没有，就会向</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服务器发出请求。如攻击者和用户机或本地服务器在同一局域网中，攻击者就可通过嗅探网络流量得到请求包，进而发送伪造回复给本地</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服务器，只要伪造回复比合法回复先到达，伪造回复就会被接受。本地</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服务器缓存了查询结果，称为缓存中毒，相应的攻击称为缓存中毒攻击，在缓存有效期内该攻击造成的影响会持续存在。</a:t>
            </a: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pPr indent="304800" algn="just">
              <a:lnSpc>
                <a:spcPct val="115000"/>
              </a:lnSpc>
            </a:pPr>
            <a:r>
              <a:rPr lang="zh-CN" altLang="zh-CN" sz="1800" kern="100" dirty="0">
                <a:solidFill>
                  <a:srgbClr val="000000"/>
                </a:solidFill>
                <a:effectLst/>
                <a:latin typeface="NotoSerifCJKjp-Light-Identity-H"/>
                <a:ea typeface="宋体" pitchFamily="2" charset="-122"/>
                <a:cs typeface="Times New Roman" panose="02020503050405090304" pitchFamily="18" charset="0"/>
              </a:rPr>
              <a:t>通过实验，掌握</a:t>
            </a:r>
            <a:r>
              <a:rPr lang="en-US" altLang="zh-CN" sz="1800" kern="100" dirty="0">
                <a:solidFill>
                  <a:srgbClr val="000000"/>
                </a:solidFill>
                <a:effectLst/>
                <a:latin typeface="Times New Roman" panose="02020503050405090304" pitchFamily="18" charset="0"/>
                <a:ea typeface="宋体" pitchFamily="2" charset="-122"/>
                <a:cs typeface="Times New Roman" panose="02020503050405090304" pitchFamily="18" charset="0"/>
              </a:rPr>
              <a:t>DNS</a:t>
            </a:r>
            <a:r>
              <a:rPr lang="zh-CN" altLang="zh-CN" sz="1800" kern="100" dirty="0">
                <a:solidFill>
                  <a:srgbClr val="000000"/>
                </a:solidFill>
                <a:effectLst/>
                <a:latin typeface="NotoSerifCJKjp-Light-Identity-H"/>
                <a:ea typeface="宋体" pitchFamily="2" charset="-122"/>
                <a:cs typeface="Times New Roman" panose="02020503050405090304" pitchFamily="18" charset="0"/>
              </a:rPr>
              <a:t>缓存中毒实施过程及原理，从而加深对网络安全问题的认识，并了解相应的安全防御手段。</a:t>
            </a:r>
            <a:endParaRPr lang="en-US" altLang="zh-CN" sz="1800" kern="100" dirty="0">
              <a:solidFill>
                <a:srgbClr val="000000"/>
              </a:solidFill>
              <a:effectLst/>
              <a:latin typeface="NotoSerifCJKjp-Light-Identity-H"/>
              <a:ea typeface="宋体" pitchFamily="2" charset="-122"/>
              <a:cs typeface="Times New Roman" panose="02020503050405090304" pitchFamily="18" charset="0"/>
            </a:endParaRPr>
          </a:p>
          <a:p>
            <a:pPr indent="304800" algn="just">
              <a:lnSpc>
                <a:spcPct val="115000"/>
              </a:lnSpc>
            </a:pPr>
            <a:endParaRPr lang="en-US" altLang="zh-CN" sz="1800" kern="100" dirty="0">
              <a:solidFill>
                <a:srgbClr val="000000"/>
              </a:solidFill>
              <a:effectLst/>
              <a:latin typeface="NotoSerifCJKjp-Light-Identity-H"/>
              <a:ea typeface="宋体" pitchFamily="2" charset="-122"/>
              <a:cs typeface="Times New Roman" panose="02020503050405090304" pitchFamily="18" charset="0"/>
            </a:endParaRPr>
          </a:p>
          <a:p>
            <a:pPr marL="0" marR="0" lvl="0" indent="304800" algn="just" defTabSz="914400" rtl="0" eaLnBrk="1" fontAlgn="auto" latinLnBrk="0" hangingPunct="1">
              <a:lnSpc>
                <a:spcPct val="115000"/>
              </a:lnSpc>
              <a:spcBef>
                <a:spcPts val="0"/>
              </a:spcBef>
              <a:spcAft>
                <a:spcPts val="0"/>
              </a:spcAft>
              <a:buClrTx/>
              <a:buSzTx/>
              <a:buFontTx/>
              <a:buNone/>
              <a:defRPr/>
            </a:pPr>
            <a:r>
              <a:rPr lang="zh-CN"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攻击成功后，伪造回复被本地</a:t>
            </a:r>
            <a:r>
              <a:rPr lang="en-US" altLang="zh-CN" sz="1800" dirty="0">
                <a:effectLst/>
                <a:latin typeface="微软雅黑" panose="020B0503020204020204" pitchFamily="34" charset="-122"/>
                <a:ea typeface="微软雅黑" panose="020B0503020204020204" pitchFamily="34" charset="-122"/>
              </a:rPr>
              <a:t>DNS</a:t>
            </a:r>
            <a:r>
              <a:rPr lang="zh-CN"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服务器缓存，即使攻击者停止攻击，伪造的结果仍然有效，用户查询域名时，得到如图附</a:t>
            </a:r>
            <a:r>
              <a:rPr lang="en-US"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3</a:t>
            </a:r>
            <a:r>
              <a:rPr lang="zh-CN"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所示攻击者设定的伪造地址</a:t>
            </a:r>
            <a:endParaRPr lang="zh-CN" altLang="en-US" sz="1800" dirty="0">
              <a:latin typeface="微软雅黑" panose="020B0503020204020204" pitchFamily="34" charset="-122"/>
              <a:ea typeface="微软雅黑" panose="020B0503020204020204" pitchFamily="34" charset="-122"/>
            </a:endParaRPr>
          </a:p>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19</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20</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r>
              <a:rPr kumimoji="1" lang="zh-CN" altLang="en-US" dirty="0"/>
              <a:t>本实验借助一个拜占庭容错共识的开源库</a:t>
            </a:r>
            <a:r>
              <a:rPr kumimoji="1" lang="en-US" altLang="zh-CN" dirty="0" err="1"/>
              <a:t>bft</a:t>
            </a:r>
            <a:r>
              <a:rPr kumimoji="1" lang="en-US" altLang="zh-CN" dirty="0"/>
              <a:t>-smart</a:t>
            </a:r>
            <a:r>
              <a:rPr kumimoji="1" lang="zh-CN" altLang="en-US" dirty="0"/>
              <a:t>来完成故障容错算法以及拜占庭容错算法的模拟与验证。</a:t>
            </a:r>
          </a:p>
          <a:p>
            <a:r>
              <a:rPr kumimoji="1" lang="en-US" altLang="zh-CN" dirty="0" err="1"/>
              <a:t>bft</a:t>
            </a:r>
            <a:r>
              <a:rPr kumimoji="1" lang="en-US" altLang="zh-CN" dirty="0"/>
              <a:t>-smart</a:t>
            </a:r>
            <a:r>
              <a:rPr kumimoji="1" lang="zh-CN" altLang="en-US" dirty="0"/>
              <a:t>是一个基于</a:t>
            </a:r>
            <a:r>
              <a:rPr kumimoji="1" lang="en-US" altLang="zh-CN" dirty="0"/>
              <a:t>Java</a:t>
            </a:r>
            <a:r>
              <a:rPr kumimoji="1" lang="zh-CN" altLang="en-US" dirty="0"/>
              <a:t>的开源库，可以通过更改系统参数实现拜占庭容错和故障容错的切换。在</a:t>
            </a:r>
            <a:r>
              <a:rPr kumimoji="1" lang="en-US" altLang="zh-CN" dirty="0" err="1"/>
              <a:t>bft</a:t>
            </a:r>
            <a:r>
              <a:rPr kumimoji="1" lang="en-US" altLang="zh-CN" dirty="0"/>
              <a:t>-smart</a:t>
            </a:r>
            <a:r>
              <a:rPr kumimoji="1" lang="zh-CN" altLang="en-US" dirty="0"/>
              <a:t>源码中的</a:t>
            </a:r>
            <a:r>
              <a:rPr kumimoji="1" lang="en-US" altLang="zh-CN" dirty="0"/>
              <a:t>library/config</a:t>
            </a:r>
            <a:r>
              <a:rPr kumimoji="1" lang="zh-CN" altLang="en-US" dirty="0"/>
              <a:t>文件夹下有</a:t>
            </a:r>
            <a:r>
              <a:rPr kumimoji="1" lang="en-US" altLang="zh-CN" dirty="0" err="1"/>
              <a:t>hosts.config</a:t>
            </a:r>
            <a:r>
              <a:rPr kumimoji="1" lang="zh-CN" altLang="en-US" dirty="0"/>
              <a:t>和</a:t>
            </a:r>
            <a:r>
              <a:rPr kumimoji="1" lang="en-US" altLang="zh-CN" dirty="0" err="1"/>
              <a:t>system.config</a:t>
            </a:r>
            <a:r>
              <a:rPr kumimoji="1" lang="zh-CN" altLang="en-US" dirty="0"/>
              <a:t>两个配置文件，其中</a:t>
            </a:r>
            <a:r>
              <a:rPr kumimoji="1" lang="en-US" altLang="zh-CN" dirty="0" err="1"/>
              <a:t>hosts.config</a:t>
            </a:r>
            <a:r>
              <a:rPr kumimoji="1" lang="zh-CN" altLang="en-US" dirty="0"/>
              <a:t>文件配置有参与共识的各节点地址信息以及发送请求的客户端地址信息，</a:t>
            </a:r>
            <a:r>
              <a:rPr kumimoji="1" lang="en-US" altLang="zh-CN" dirty="0" err="1"/>
              <a:t>system.config</a:t>
            </a:r>
            <a:r>
              <a:rPr kumimoji="1" lang="zh-CN" altLang="en-US" dirty="0"/>
              <a:t>则用于配置整个分布式系统的地址信息</a:t>
            </a: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21</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r>
              <a:rPr kumimoji="1" lang="zh-CN" altLang="en-US" dirty="0"/>
              <a:t>本实验借助一个拜占庭容错共识的开源库</a:t>
            </a:r>
            <a:r>
              <a:rPr kumimoji="1" lang="en-US" altLang="zh-CN" dirty="0" err="1"/>
              <a:t>bft</a:t>
            </a:r>
            <a:r>
              <a:rPr kumimoji="1" lang="en-US" altLang="zh-CN" dirty="0"/>
              <a:t>-smart</a:t>
            </a:r>
            <a:r>
              <a:rPr kumimoji="1" lang="zh-CN" altLang="en-US" dirty="0"/>
              <a:t>来完成故障容错算法以及拜占庭容错算法的模拟与验证。</a:t>
            </a:r>
          </a:p>
          <a:p>
            <a:r>
              <a:rPr kumimoji="1" lang="en-US" altLang="zh-CN" dirty="0" err="1"/>
              <a:t>bft</a:t>
            </a:r>
            <a:r>
              <a:rPr kumimoji="1" lang="en-US" altLang="zh-CN" dirty="0"/>
              <a:t>-smart</a:t>
            </a:r>
            <a:r>
              <a:rPr kumimoji="1" lang="zh-CN" altLang="en-US" dirty="0"/>
              <a:t>是一个基于</a:t>
            </a:r>
            <a:r>
              <a:rPr kumimoji="1" lang="en-US" altLang="zh-CN" dirty="0"/>
              <a:t>Java</a:t>
            </a:r>
            <a:r>
              <a:rPr kumimoji="1" lang="zh-CN" altLang="en-US" dirty="0"/>
              <a:t>的开源库，可以通过更改系统参数实现拜占庭容错和故障容错的切换。在</a:t>
            </a:r>
            <a:r>
              <a:rPr kumimoji="1" lang="en-US" altLang="zh-CN" dirty="0" err="1"/>
              <a:t>bft</a:t>
            </a:r>
            <a:r>
              <a:rPr kumimoji="1" lang="en-US" altLang="zh-CN" dirty="0"/>
              <a:t>-smart</a:t>
            </a:r>
            <a:r>
              <a:rPr kumimoji="1" lang="zh-CN" altLang="en-US" dirty="0"/>
              <a:t>源码中的</a:t>
            </a:r>
            <a:r>
              <a:rPr kumimoji="1" lang="en-US" altLang="zh-CN" dirty="0"/>
              <a:t>library/config</a:t>
            </a:r>
            <a:r>
              <a:rPr kumimoji="1" lang="zh-CN" altLang="en-US" dirty="0"/>
              <a:t>文件夹下有</a:t>
            </a:r>
            <a:r>
              <a:rPr kumimoji="1" lang="en-US" altLang="zh-CN" dirty="0" err="1"/>
              <a:t>hosts.config</a:t>
            </a:r>
            <a:r>
              <a:rPr kumimoji="1" lang="zh-CN" altLang="en-US" dirty="0"/>
              <a:t>和</a:t>
            </a:r>
            <a:r>
              <a:rPr kumimoji="1" lang="en-US" altLang="zh-CN" dirty="0" err="1"/>
              <a:t>system.config</a:t>
            </a:r>
            <a:r>
              <a:rPr kumimoji="1" lang="zh-CN" altLang="en-US" dirty="0"/>
              <a:t>两个配置文件，其中</a:t>
            </a:r>
            <a:r>
              <a:rPr kumimoji="1" lang="en-US" altLang="zh-CN" dirty="0" err="1"/>
              <a:t>hosts.config</a:t>
            </a:r>
            <a:r>
              <a:rPr kumimoji="1" lang="zh-CN" altLang="en-US" dirty="0"/>
              <a:t>文件配置有参与共识的各节点地址信息以及发送请求的客户端地址信息，</a:t>
            </a:r>
            <a:r>
              <a:rPr kumimoji="1" lang="en-US" altLang="zh-CN" dirty="0" err="1"/>
              <a:t>system.config</a:t>
            </a:r>
            <a:r>
              <a:rPr kumimoji="1" lang="zh-CN" altLang="en-US" dirty="0"/>
              <a:t>则用于配置整个分布式系统的地址信息</a:t>
            </a: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22</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r>
              <a:rPr kumimoji="1" lang="zh-CN" altLang="en-US" dirty="0"/>
              <a:t>本实验借助一个拜占庭容错共识的开源库</a:t>
            </a:r>
            <a:r>
              <a:rPr kumimoji="1" lang="en-US" altLang="zh-CN" dirty="0" err="1"/>
              <a:t>bft</a:t>
            </a:r>
            <a:r>
              <a:rPr kumimoji="1" lang="en-US" altLang="zh-CN" dirty="0"/>
              <a:t>-smart</a:t>
            </a:r>
            <a:r>
              <a:rPr kumimoji="1" lang="zh-CN" altLang="en-US" dirty="0"/>
              <a:t>来完成故障容错算法以及拜占庭容错算法的模拟与验证。</a:t>
            </a:r>
          </a:p>
          <a:p>
            <a:r>
              <a:rPr kumimoji="1" lang="en-US" altLang="zh-CN" dirty="0" err="1"/>
              <a:t>bft</a:t>
            </a:r>
            <a:r>
              <a:rPr kumimoji="1" lang="en-US" altLang="zh-CN" dirty="0"/>
              <a:t>-smart</a:t>
            </a:r>
            <a:r>
              <a:rPr kumimoji="1" lang="zh-CN" altLang="en-US" dirty="0"/>
              <a:t>是一个基于</a:t>
            </a:r>
            <a:r>
              <a:rPr kumimoji="1" lang="en-US" altLang="zh-CN" dirty="0"/>
              <a:t>Java</a:t>
            </a:r>
            <a:r>
              <a:rPr kumimoji="1" lang="zh-CN" altLang="en-US" dirty="0"/>
              <a:t>的开源库，可以通过更改系统参数实现拜占庭容错和故障容错的切换。在</a:t>
            </a:r>
            <a:r>
              <a:rPr kumimoji="1" lang="en-US" altLang="zh-CN" dirty="0" err="1"/>
              <a:t>bft</a:t>
            </a:r>
            <a:r>
              <a:rPr kumimoji="1" lang="en-US" altLang="zh-CN" dirty="0"/>
              <a:t>-smart</a:t>
            </a:r>
            <a:r>
              <a:rPr kumimoji="1" lang="zh-CN" altLang="en-US" dirty="0"/>
              <a:t>源码中的</a:t>
            </a:r>
            <a:r>
              <a:rPr kumimoji="1" lang="en-US" altLang="zh-CN" dirty="0"/>
              <a:t>library/config</a:t>
            </a:r>
            <a:r>
              <a:rPr kumimoji="1" lang="zh-CN" altLang="en-US" dirty="0"/>
              <a:t>文件夹下有</a:t>
            </a:r>
            <a:r>
              <a:rPr kumimoji="1" lang="en-US" altLang="zh-CN" dirty="0" err="1"/>
              <a:t>hosts.config</a:t>
            </a:r>
            <a:r>
              <a:rPr kumimoji="1" lang="zh-CN" altLang="en-US" dirty="0"/>
              <a:t>和</a:t>
            </a:r>
            <a:r>
              <a:rPr kumimoji="1" lang="en-US" altLang="zh-CN" dirty="0" err="1"/>
              <a:t>system.config</a:t>
            </a:r>
            <a:r>
              <a:rPr kumimoji="1" lang="zh-CN" altLang="en-US" dirty="0"/>
              <a:t>两个配置文件，其中</a:t>
            </a:r>
            <a:r>
              <a:rPr kumimoji="1" lang="en-US" altLang="zh-CN" dirty="0" err="1"/>
              <a:t>hosts.config</a:t>
            </a:r>
            <a:r>
              <a:rPr kumimoji="1" lang="zh-CN" altLang="en-US" dirty="0"/>
              <a:t>文件配置有参与共识的各节点地址信息以及发送请求的客户端地址信息，</a:t>
            </a:r>
            <a:r>
              <a:rPr kumimoji="1" lang="en-US" altLang="zh-CN" dirty="0" err="1"/>
              <a:t>system.config</a:t>
            </a:r>
            <a:r>
              <a:rPr kumimoji="1" lang="zh-CN" altLang="en-US" dirty="0"/>
              <a:t>则用于配置整个分布式系统的地址信息</a:t>
            </a: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23</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r>
              <a:rPr lang="zh-CN" altLang="zh-CN" sz="1800" kern="100" dirty="0">
                <a:effectLst/>
                <a:latin typeface="Times New Roman" panose="02020503050405090304" pitchFamily="18" charset="0"/>
                <a:ea typeface="宋体" pitchFamily="2" charset="-122"/>
              </a:rPr>
              <a:t>本实验借助一个拜占庭容错共识的开源库</a:t>
            </a:r>
            <a:r>
              <a:rPr lang="en-US" altLang="zh-CN" sz="1800" kern="100" dirty="0" err="1">
                <a:effectLst/>
                <a:latin typeface="Times New Roman" panose="02020503050405090304" pitchFamily="18" charset="0"/>
                <a:ea typeface="宋体" pitchFamily="2" charset="-122"/>
              </a:rPr>
              <a:t>bft</a:t>
            </a:r>
            <a:r>
              <a:rPr lang="en-US" altLang="zh-CN" sz="1800" kern="100" dirty="0">
                <a:effectLst/>
                <a:latin typeface="Times New Roman" panose="02020503050405090304" pitchFamily="18" charset="0"/>
                <a:ea typeface="宋体" pitchFamily="2" charset="-122"/>
              </a:rPr>
              <a:t>-smart</a:t>
            </a:r>
            <a:r>
              <a:rPr lang="zh-CN" altLang="zh-CN" sz="1800" kern="100" dirty="0">
                <a:effectLst/>
                <a:latin typeface="Times New Roman" panose="02020503050405090304" pitchFamily="18" charset="0"/>
                <a:ea typeface="宋体" pitchFamily="2" charset="-122"/>
              </a:rPr>
              <a:t>来完成故障容错算法以及拜占庭容错算法的模拟与验证。</a:t>
            </a:r>
          </a:p>
          <a:p>
            <a:r>
              <a:rPr lang="en-US" altLang="zh-CN" sz="1800" dirty="0" err="1">
                <a:effectLst/>
                <a:latin typeface="Times New Roman" panose="02020503050405090304" pitchFamily="18" charset="0"/>
                <a:ea typeface="宋体" pitchFamily="2" charset="-122"/>
              </a:rPr>
              <a:t>bft</a:t>
            </a:r>
            <a:r>
              <a:rPr lang="en-US" altLang="zh-CN" sz="1800" dirty="0">
                <a:effectLst/>
                <a:latin typeface="Times New Roman" panose="02020503050405090304" pitchFamily="18" charset="0"/>
                <a:ea typeface="宋体" pitchFamily="2" charset="-122"/>
              </a:rPr>
              <a:t>-smart</a:t>
            </a:r>
            <a:r>
              <a:rPr lang="zh-CN" altLang="zh-CN" sz="1800" dirty="0">
                <a:effectLst/>
                <a:latin typeface="Times New Roman" panose="02020503050405090304" pitchFamily="18" charset="0"/>
                <a:ea typeface="宋体" pitchFamily="2" charset="-122"/>
                <a:cs typeface="Times New Roman" panose="02020503050405090304" pitchFamily="18" charset="0"/>
              </a:rPr>
              <a:t>是一个基于</a:t>
            </a:r>
            <a:r>
              <a:rPr lang="en-US" altLang="zh-CN" sz="1800" dirty="0">
                <a:effectLst/>
                <a:latin typeface="Times New Roman" panose="02020503050405090304" pitchFamily="18" charset="0"/>
                <a:ea typeface="宋体" pitchFamily="2" charset="-122"/>
              </a:rPr>
              <a:t>Java</a:t>
            </a:r>
            <a:r>
              <a:rPr lang="zh-CN" altLang="zh-CN" sz="1800" dirty="0">
                <a:effectLst/>
                <a:latin typeface="Times New Roman" panose="02020503050405090304" pitchFamily="18" charset="0"/>
                <a:ea typeface="宋体" pitchFamily="2" charset="-122"/>
                <a:cs typeface="Times New Roman" panose="02020503050405090304" pitchFamily="18" charset="0"/>
              </a:rPr>
              <a:t>的开源库，可以通过更改系统参数实现拜占庭容错和故障容错的切换。在</a:t>
            </a:r>
            <a:r>
              <a:rPr lang="en-US" altLang="zh-CN" sz="1800" dirty="0" err="1">
                <a:effectLst/>
                <a:latin typeface="Times New Roman" panose="02020503050405090304" pitchFamily="18" charset="0"/>
                <a:ea typeface="宋体" pitchFamily="2" charset="-122"/>
              </a:rPr>
              <a:t>bft</a:t>
            </a:r>
            <a:r>
              <a:rPr lang="en-US" altLang="zh-CN" sz="1800" dirty="0">
                <a:effectLst/>
                <a:latin typeface="Times New Roman" panose="02020503050405090304" pitchFamily="18" charset="0"/>
                <a:ea typeface="宋体" pitchFamily="2" charset="-122"/>
              </a:rPr>
              <a:t>-smart</a:t>
            </a:r>
            <a:r>
              <a:rPr lang="zh-CN" altLang="zh-CN" sz="1800" dirty="0">
                <a:effectLst/>
                <a:latin typeface="Times New Roman" panose="02020503050405090304" pitchFamily="18" charset="0"/>
                <a:ea typeface="宋体" pitchFamily="2" charset="-122"/>
                <a:cs typeface="Times New Roman" panose="02020503050405090304" pitchFamily="18" charset="0"/>
              </a:rPr>
              <a:t>源码中的</a:t>
            </a:r>
            <a:r>
              <a:rPr lang="en-US" altLang="zh-CN" sz="1800" dirty="0">
                <a:effectLst/>
                <a:latin typeface="Times New Roman" panose="02020503050405090304" pitchFamily="18" charset="0"/>
                <a:ea typeface="宋体" pitchFamily="2" charset="-122"/>
              </a:rPr>
              <a:t>library/config</a:t>
            </a:r>
            <a:r>
              <a:rPr lang="zh-CN" altLang="zh-CN" sz="1800" dirty="0">
                <a:effectLst/>
                <a:latin typeface="Times New Roman" panose="02020503050405090304" pitchFamily="18" charset="0"/>
                <a:ea typeface="宋体" pitchFamily="2" charset="-122"/>
                <a:cs typeface="Times New Roman" panose="02020503050405090304" pitchFamily="18" charset="0"/>
              </a:rPr>
              <a:t>文件夹下有</a:t>
            </a:r>
            <a:r>
              <a:rPr lang="en-US" altLang="zh-CN" sz="1800" dirty="0" err="1">
                <a:effectLst/>
                <a:latin typeface="Times New Roman" panose="02020503050405090304" pitchFamily="18" charset="0"/>
                <a:ea typeface="宋体" pitchFamily="2" charset="-122"/>
              </a:rPr>
              <a:t>hosts.config</a:t>
            </a:r>
            <a:r>
              <a:rPr lang="zh-CN" altLang="zh-CN" sz="1800" dirty="0">
                <a:effectLst/>
                <a:latin typeface="Times New Roman" panose="02020503050405090304" pitchFamily="18" charset="0"/>
                <a:ea typeface="宋体" pitchFamily="2" charset="-122"/>
                <a:cs typeface="Times New Roman" panose="02020503050405090304" pitchFamily="18" charset="0"/>
              </a:rPr>
              <a:t>和</a:t>
            </a:r>
            <a:r>
              <a:rPr lang="en-US" altLang="zh-CN" sz="1800" dirty="0" err="1">
                <a:effectLst/>
                <a:latin typeface="Times New Roman" panose="02020503050405090304" pitchFamily="18" charset="0"/>
                <a:ea typeface="宋体" pitchFamily="2" charset="-122"/>
              </a:rPr>
              <a:t>system.config</a:t>
            </a:r>
            <a:r>
              <a:rPr lang="zh-CN" altLang="zh-CN" sz="1800" dirty="0">
                <a:effectLst/>
                <a:latin typeface="Times New Roman" panose="02020503050405090304" pitchFamily="18" charset="0"/>
                <a:ea typeface="宋体" pitchFamily="2" charset="-122"/>
                <a:cs typeface="Times New Roman" panose="02020503050405090304" pitchFamily="18" charset="0"/>
              </a:rPr>
              <a:t>两个配置文件，其中</a:t>
            </a:r>
            <a:r>
              <a:rPr lang="en-US" altLang="zh-CN" sz="1800" dirty="0" err="1">
                <a:effectLst/>
                <a:latin typeface="Times New Roman" panose="02020503050405090304" pitchFamily="18" charset="0"/>
                <a:ea typeface="宋体" pitchFamily="2" charset="-122"/>
              </a:rPr>
              <a:t>hosts.config</a:t>
            </a:r>
            <a:r>
              <a:rPr lang="zh-CN" altLang="zh-CN" sz="1800" dirty="0">
                <a:effectLst/>
                <a:latin typeface="Times New Roman" panose="02020503050405090304" pitchFamily="18" charset="0"/>
                <a:ea typeface="宋体" pitchFamily="2" charset="-122"/>
                <a:cs typeface="Times New Roman" panose="02020503050405090304" pitchFamily="18" charset="0"/>
              </a:rPr>
              <a:t>文件配置有参与共识的各节点地址信息以及发送请求的客户端地址信息，</a:t>
            </a:r>
            <a:r>
              <a:rPr lang="en-US" altLang="zh-CN" sz="1800" dirty="0" err="1">
                <a:effectLst/>
                <a:latin typeface="Times New Roman" panose="02020503050405090304" pitchFamily="18" charset="0"/>
                <a:ea typeface="宋体" pitchFamily="2" charset="-122"/>
              </a:rPr>
              <a:t>system.config</a:t>
            </a:r>
            <a:r>
              <a:rPr lang="zh-CN" altLang="zh-CN" sz="1800" dirty="0">
                <a:effectLst/>
                <a:latin typeface="Times New Roman" panose="02020503050405090304" pitchFamily="18" charset="0"/>
                <a:ea typeface="宋体" pitchFamily="2" charset="-122"/>
                <a:cs typeface="Times New Roman" panose="02020503050405090304" pitchFamily="18" charset="0"/>
              </a:rPr>
              <a:t>则用于配置整个分布式系统的地址信息</a:t>
            </a:r>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24</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111111"/>
                </a:solidFill>
                <a:effectLst/>
                <a:latin typeface="微软雅黑" panose="020B0503020204020204" pitchFamily="34" charset="-122"/>
                <a:ea typeface="微软雅黑" panose="020B0503020204020204" pitchFamily="34" charset="-122"/>
              </a:rPr>
              <a:t>跨站脚本攻击（</a:t>
            </a:r>
            <a:r>
              <a:rPr lang="en-US" altLang="zh-CN" b="0" i="0" dirty="0">
                <a:solidFill>
                  <a:srgbClr val="111111"/>
                </a:solidFill>
                <a:effectLst/>
                <a:latin typeface="微软雅黑" panose="020B0503020204020204" pitchFamily="34" charset="-122"/>
                <a:ea typeface="微软雅黑" panose="020B0503020204020204" pitchFamily="34" charset="-122"/>
              </a:rPr>
              <a:t>Cross Site Scripting</a:t>
            </a:r>
            <a:r>
              <a:rPr lang="zh-CN" altLang="en-US" b="0" i="0" dirty="0">
                <a:solidFill>
                  <a:srgbClr val="111111"/>
                </a:solidFill>
                <a:effectLst/>
                <a:latin typeface="微软雅黑" panose="020B0503020204020204" pitchFamily="34" charset="-122"/>
                <a:ea typeface="微软雅黑" panose="020B0503020204020204" pitchFamily="34" charset="-122"/>
              </a:rPr>
              <a:t>）缩写为</a:t>
            </a:r>
            <a:r>
              <a:rPr lang="en-US" altLang="zh-CN" b="0" i="0" dirty="0">
                <a:solidFill>
                  <a:srgbClr val="111111"/>
                </a:solidFill>
                <a:effectLst/>
                <a:latin typeface="微软雅黑" panose="020B0503020204020204" pitchFamily="34" charset="-122"/>
                <a:ea typeface="微软雅黑" panose="020B0503020204020204" pitchFamily="34" charset="-122"/>
              </a:rPr>
              <a:t>CSS  XSS</a:t>
            </a:r>
          </a:p>
          <a:p>
            <a:r>
              <a:rPr lang="zh-CN" altLang="en-US" b="0" i="0" dirty="0">
                <a:solidFill>
                  <a:srgbClr val="333333"/>
                </a:solidFill>
                <a:effectLst/>
                <a:latin typeface="Arial" panose="020B0604020202090204" pitchFamily="34" charset="0"/>
              </a:rPr>
              <a:t>巧妙的方法注入恶意指令代码到网页，使用户加载并执行攻击者恶意制造的网页程序。这些恶意网页程序通常是</a:t>
            </a:r>
            <a:r>
              <a:rPr lang="en-US" altLang="zh-CN" b="0" i="0" dirty="0">
                <a:solidFill>
                  <a:srgbClr val="333333"/>
                </a:solidFill>
                <a:effectLst/>
                <a:latin typeface="Arial" panose="020B0604020202090204" pitchFamily="34" charset="0"/>
              </a:rPr>
              <a:t>JavaScript</a:t>
            </a:r>
            <a:r>
              <a:rPr lang="zh-CN" altLang="en-US" b="0" i="0" dirty="0">
                <a:solidFill>
                  <a:srgbClr val="333333"/>
                </a:solidFill>
                <a:effectLst/>
                <a:latin typeface="Arial" panose="020B0604020202090204" pitchFamily="34" charset="0"/>
              </a:rPr>
              <a:t>，但实际上也可以包括</a:t>
            </a:r>
            <a:r>
              <a:rPr lang="en-US" altLang="zh-CN" b="0" i="0" dirty="0">
                <a:solidFill>
                  <a:srgbClr val="333333"/>
                </a:solidFill>
                <a:effectLst/>
                <a:latin typeface="Arial" panose="020B0604020202090204" pitchFamily="34" charset="0"/>
              </a:rPr>
              <a:t>Java</a:t>
            </a:r>
            <a:r>
              <a:rPr lang="zh-CN" altLang="en-US" b="0" i="0" dirty="0">
                <a:solidFill>
                  <a:srgbClr val="333333"/>
                </a:solidFill>
                <a:effectLst/>
                <a:latin typeface="Arial" panose="020B0604020202090204" pitchFamily="34" charset="0"/>
              </a:rPr>
              <a:t>、 </a:t>
            </a:r>
            <a:r>
              <a:rPr lang="en-US" altLang="zh-CN" b="0" i="0" dirty="0">
                <a:solidFill>
                  <a:srgbClr val="333333"/>
                </a:solidFill>
                <a:effectLst/>
                <a:latin typeface="Arial" panose="020B0604020202090204" pitchFamily="34" charset="0"/>
              </a:rPr>
              <a:t>VBScript</a:t>
            </a:r>
            <a:r>
              <a:rPr lang="zh-CN" altLang="en-US" b="0" i="0" dirty="0">
                <a:solidFill>
                  <a:srgbClr val="333333"/>
                </a:solidFill>
                <a:effectLst/>
                <a:latin typeface="Arial" panose="020B0604020202090204" pitchFamily="34" charset="0"/>
              </a:rPr>
              <a:t>、</a:t>
            </a:r>
            <a:r>
              <a:rPr lang="en-US" altLang="zh-CN" b="0" i="0" dirty="0">
                <a:solidFill>
                  <a:srgbClr val="333333"/>
                </a:solidFill>
                <a:effectLst/>
                <a:latin typeface="Arial" panose="020B0604020202090204" pitchFamily="34" charset="0"/>
              </a:rPr>
              <a:t>ActiveX</a:t>
            </a:r>
            <a:r>
              <a:rPr lang="zh-CN" altLang="en-US" b="0" i="0" dirty="0">
                <a:solidFill>
                  <a:srgbClr val="333333"/>
                </a:solidFill>
                <a:effectLst/>
                <a:latin typeface="Arial" panose="020B0604020202090204" pitchFamily="34" charset="0"/>
              </a:rPr>
              <a:t>、 </a:t>
            </a:r>
            <a:r>
              <a:rPr lang="en-US" altLang="zh-CN" b="0" i="0" dirty="0">
                <a:solidFill>
                  <a:srgbClr val="333333"/>
                </a:solidFill>
                <a:effectLst/>
                <a:latin typeface="Arial" panose="020B0604020202090204" pitchFamily="34" charset="0"/>
              </a:rPr>
              <a:t>Flash </a:t>
            </a:r>
            <a:r>
              <a:rPr lang="zh-CN" altLang="en-US" b="0" i="0" dirty="0">
                <a:solidFill>
                  <a:srgbClr val="333333"/>
                </a:solidFill>
                <a:effectLst/>
                <a:latin typeface="Arial" panose="020B0604020202090204" pitchFamily="34" charset="0"/>
              </a:rPr>
              <a:t>或者甚至是普通的</a:t>
            </a:r>
            <a:r>
              <a:rPr lang="en-US" altLang="zh-CN" b="0" i="0" dirty="0">
                <a:solidFill>
                  <a:srgbClr val="333333"/>
                </a:solidFill>
                <a:effectLst/>
                <a:latin typeface="Arial" panose="020B0604020202090204" pitchFamily="34" charset="0"/>
              </a:rPr>
              <a:t>HTML</a:t>
            </a:r>
          </a:p>
          <a:p>
            <a:endParaRPr kumimoji="1" lang="en-US" altLang="zh-CN" b="0" i="0" dirty="0">
              <a:solidFill>
                <a:srgbClr val="333333"/>
              </a:solidFill>
              <a:effectLst/>
              <a:latin typeface="Arial" panose="020B0604020202090204" pitchFamily="34" charset="0"/>
            </a:endParaRPr>
          </a:p>
          <a:p>
            <a:endParaRPr kumimoji="1" lang="en-US" altLang="zh-CN" b="0" i="0" dirty="0">
              <a:solidFill>
                <a:srgbClr val="333333"/>
              </a:solidFill>
              <a:effectLst/>
              <a:latin typeface="Arial" panose="020B0604020202090204" pitchFamily="34" charset="0"/>
            </a:endParaRPr>
          </a:p>
          <a:p>
            <a:r>
              <a:rPr lang="zh-CN" altLang="en-US" dirty="0"/>
              <a:t>（</a:t>
            </a:r>
            <a:r>
              <a:rPr lang="en-US" altLang="zh-CN" dirty="0"/>
              <a:t>Cross Site Request Forgery, </a:t>
            </a:r>
            <a:r>
              <a:rPr lang="zh-CN" altLang="en-US" dirty="0"/>
              <a:t>跨站域请求伪造）是一种网络的攻击方式，它在 </a:t>
            </a:r>
            <a:r>
              <a:rPr lang="en-US" altLang="zh-CN" dirty="0"/>
              <a:t>2007 </a:t>
            </a:r>
            <a:r>
              <a:rPr lang="zh-CN" altLang="en-US" dirty="0"/>
              <a:t>年曾被列为互联网 </a:t>
            </a:r>
            <a:r>
              <a:rPr lang="en-US" altLang="zh-CN" dirty="0"/>
              <a:t>20 </a:t>
            </a:r>
            <a:r>
              <a:rPr lang="zh-CN" altLang="en-US" dirty="0"/>
              <a:t>大安全隐患之一</a:t>
            </a:r>
            <a:r>
              <a:rPr lang="en-US" altLang="zh-CN" dirty="0"/>
              <a:t>,</a:t>
            </a:r>
            <a:r>
              <a:rPr lang="zh-CN" altLang="en-US" dirty="0"/>
              <a:t>也被称为“</a:t>
            </a:r>
            <a:r>
              <a:rPr lang="en-US" altLang="zh-CN" dirty="0"/>
              <a:t>One Click Attack”</a:t>
            </a:r>
            <a:r>
              <a:rPr lang="zh-CN" altLang="en-US" dirty="0"/>
              <a:t>或者</a:t>
            </a:r>
            <a:r>
              <a:rPr lang="en-US" altLang="zh-CN" dirty="0"/>
              <a:t>Session Riding</a:t>
            </a:r>
            <a:r>
              <a:rPr lang="zh-CN" altLang="en-US" dirty="0"/>
              <a:t>，通常缩写为</a:t>
            </a:r>
            <a:r>
              <a:rPr lang="en-US" altLang="zh-CN" dirty="0"/>
              <a:t>CSRF</a:t>
            </a:r>
            <a:r>
              <a:rPr lang="zh-CN" altLang="en-US" dirty="0"/>
              <a:t>或者</a:t>
            </a:r>
            <a:r>
              <a:rPr lang="en-US" altLang="zh-CN" dirty="0"/>
              <a:t>XSRF</a:t>
            </a:r>
            <a:r>
              <a:rPr lang="zh-CN" altLang="en-US" dirty="0"/>
              <a:t>，是一种对网站的恶意利用。尽管听起来像跨站脚本（</a:t>
            </a:r>
            <a:r>
              <a:rPr lang="en-US" altLang="zh-CN" dirty="0">
                <a:hlinkClick r:id="rId3"/>
              </a:rPr>
              <a:t>XSS</a:t>
            </a:r>
            <a:r>
              <a:rPr lang="zh-CN" altLang="en-US" dirty="0"/>
              <a:t>），但它与</a:t>
            </a:r>
            <a:r>
              <a:rPr lang="en-US" altLang="zh-CN" dirty="0"/>
              <a:t>XSS</a:t>
            </a:r>
            <a:r>
              <a:rPr lang="zh-CN" altLang="en-US" dirty="0"/>
              <a:t>非常不同，并且攻击方式几乎相左。</a:t>
            </a:r>
            <a:r>
              <a:rPr lang="en-US" altLang="zh-CN" dirty="0"/>
              <a:t>XSS</a:t>
            </a:r>
            <a:r>
              <a:rPr lang="zh-CN" altLang="en-US" dirty="0"/>
              <a:t>利用站点内的信任用户，而</a:t>
            </a:r>
            <a:r>
              <a:rPr lang="en-US" altLang="zh-CN" dirty="0"/>
              <a:t>CSRF</a:t>
            </a:r>
            <a:r>
              <a:rPr lang="zh-CN" altLang="en-US" dirty="0"/>
              <a:t>则通过伪装来自受信任用户的请求来利用受信任的网站</a:t>
            </a:r>
          </a:p>
          <a:p>
            <a:br>
              <a:rPr lang="zh-CN" altLang="en-US" dirty="0"/>
            </a:br>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25</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26</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90204" pitchFamily="34" charset="0"/>
              <a:buChar char="•"/>
              <a:defRPr/>
            </a:pPr>
            <a:r>
              <a:rPr lang="en-US" altLang="zh-CN" b="0" i="0" dirty="0" err="1">
                <a:solidFill>
                  <a:srgbClr val="444444"/>
                </a:solidFill>
                <a:effectLst/>
                <a:latin typeface="Helvetica Neue" panose="02000503000000020004"/>
              </a:rPr>
              <a:t>user_id</a:t>
            </a:r>
            <a:r>
              <a:rPr lang="en-US" altLang="zh-CN" b="0" i="0" dirty="0">
                <a:solidFill>
                  <a:srgbClr val="444444"/>
                </a:solidFill>
                <a:effectLst/>
                <a:latin typeface="Helvetica Neue" panose="02000503000000020004"/>
              </a:rPr>
              <a:t> </a:t>
            </a:r>
            <a:r>
              <a:rPr lang="zh-CN" altLang="en-US" b="0" i="0" dirty="0">
                <a:solidFill>
                  <a:srgbClr val="444444"/>
                </a:solidFill>
                <a:effectLst/>
                <a:latin typeface="Helvetica Neue" panose="02000503000000020004"/>
              </a:rPr>
              <a:t>是传入的参数，如果传入的参数值为“</a:t>
            </a:r>
            <a:r>
              <a:rPr lang="en-US" altLang="zh-CN" b="0" i="0" dirty="0">
                <a:solidFill>
                  <a:srgbClr val="444444"/>
                </a:solidFill>
                <a:effectLst/>
                <a:latin typeface="Helvetica Neue" panose="02000503000000020004"/>
              </a:rPr>
              <a:t>1234; DELETE FROM users”</a:t>
            </a:r>
            <a:r>
              <a:rPr lang="zh-CN" altLang="en-US" b="0" i="0" dirty="0">
                <a:solidFill>
                  <a:srgbClr val="444444"/>
                </a:solidFill>
                <a:effectLst/>
                <a:latin typeface="Helvetica Neue" panose="02000503000000020004"/>
              </a:rPr>
              <a:t>，那么最终的查询语句会变为：</a:t>
            </a:r>
            <a:r>
              <a:rPr lang="en-US" altLang="zh-CN" b="0" i="0" dirty="0">
                <a:solidFill>
                  <a:srgbClr val="444444"/>
                </a:solidFill>
                <a:effectLst/>
                <a:latin typeface="Helvetica Neue" panose="02000503000000020004"/>
              </a:rPr>
              <a:t>SELECT * FROM users WHERE </a:t>
            </a:r>
            <a:r>
              <a:rPr lang="en-US" altLang="zh-CN" b="0" i="0" dirty="0" err="1">
                <a:solidFill>
                  <a:srgbClr val="444444"/>
                </a:solidFill>
                <a:effectLst/>
                <a:latin typeface="Helvetica Neue" panose="02000503000000020004"/>
              </a:rPr>
              <a:t>user_id</a:t>
            </a:r>
            <a:r>
              <a:rPr lang="en-US" altLang="zh-CN" b="0" i="0" dirty="0">
                <a:solidFill>
                  <a:srgbClr val="444444"/>
                </a:solidFill>
                <a:effectLst/>
                <a:latin typeface="Helvetica Neue" panose="02000503000000020004"/>
              </a:rPr>
              <a:t> = 1234; DELETE FROM users</a:t>
            </a:r>
          </a:p>
          <a:p>
            <a:pPr>
              <a:buFont typeface="Arial" panose="020B0604020202090204" pitchFamily="34" charset="0"/>
              <a:buChar char="•"/>
            </a:pPr>
            <a:endParaRPr lang="en-US" altLang="zh-CN" dirty="0"/>
          </a:p>
          <a:p>
            <a:pPr>
              <a:buFont typeface="Arial" panose="020B0604020202090204" pitchFamily="34" charset="0"/>
              <a:buChar char="•"/>
            </a:pPr>
            <a:endParaRPr lang="en-US" altLang="zh-CN" dirty="0"/>
          </a:p>
          <a:p>
            <a:pPr>
              <a:buFont typeface="Arial" panose="020B0604020202090204" pitchFamily="34" charset="0"/>
              <a:buChar char="•"/>
            </a:pPr>
            <a:r>
              <a:rPr lang="zh-CN" altLang="en-US" dirty="0"/>
              <a:t>登录受信任网站</a:t>
            </a:r>
            <a:r>
              <a:rPr lang="en-US" altLang="zh-CN" dirty="0"/>
              <a:t>A</a:t>
            </a:r>
            <a:r>
              <a:rPr lang="zh-CN" altLang="en-US" dirty="0"/>
              <a:t>，并在本地生成</a:t>
            </a:r>
            <a:r>
              <a:rPr lang="en-US" altLang="zh-CN" dirty="0"/>
              <a:t>Cookie</a:t>
            </a:r>
            <a:r>
              <a:rPr lang="zh-CN" altLang="en-US" dirty="0"/>
              <a:t>。</a:t>
            </a:r>
          </a:p>
          <a:p>
            <a:pPr>
              <a:buFont typeface="Arial" panose="020B0604020202090204" pitchFamily="34" charset="0"/>
              <a:buChar char="•"/>
            </a:pPr>
            <a:r>
              <a:rPr lang="zh-CN" altLang="en-US" dirty="0"/>
              <a:t>在不登出</a:t>
            </a:r>
            <a:r>
              <a:rPr lang="en-US" altLang="zh-CN" dirty="0"/>
              <a:t>A</a:t>
            </a:r>
            <a:r>
              <a:rPr lang="zh-CN" altLang="en-US" dirty="0"/>
              <a:t>的情况下，访问危险网站</a:t>
            </a:r>
            <a:r>
              <a:rPr lang="en-US" altLang="zh-CN" dirty="0"/>
              <a:t>B</a:t>
            </a:r>
            <a:r>
              <a:rPr lang="zh-CN" altLang="en-US" dirty="0"/>
              <a:t>。</a:t>
            </a:r>
            <a:br>
              <a:rPr lang="zh-CN" altLang="en-US" dirty="0"/>
            </a:br>
            <a:r>
              <a:rPr lang="zh-CN" altLang="en-US" dirty="0"/>
              <a:t>看到这里，你也许会说：“如果我不满足以上两个条件中的一个，我就不会受到</a:t>
            </a:r>
            <a:r>
              <a:rPr lang="en-US" altLang="zh-CN" dirty="0"/>
              <a:t>CSRF</a:t>
            </a:r>
            <a:r>
              <a:rPr lang="zh-CN" altLang="en-US" dirty="0"/>
              <a:t>的攻击”。是的，确实如此，但你不能保证以下情况不会发生：</a:t>
            </a:r>
          </a:p>
          <a:p>
            <a:r>
              <a:rPr lang="en-US" altLang="zh-CN" dirty="0"/>
              <a:t>1.</a:t>
            </a:r>
            <a:r>
              <a:rPr lang="zh-CN" altLang="en-US" dirty="0"/>
              <a:t>你不能保证你登录了一个网站后，不再打开一个</a:t>
            </a:r>
            <a:r>
              <a:rPr lang="en-US" altLang="zh-CN" dirty="0"/>
              <a:t>tab</a:t>
            </a:r>
            <a:r>
              <a:rPr lang="zh-CN" altLang="en-US" dirty="0"/>
              <a:t>页面并访问另外的网站。</a:t>
            </a:r>
            <a:br>
              <a:rPr lang="zh-CN" altLang="en-US" dirty="0"/>
            </a:br>
            <a:r>
              <a:rPr lang="en-US" altLang="zh-CN" dirty="0"/>
              <a:t>2.</a:t>
            </a:r>
            <a:r>
              <a:rPr lang="zh-CN" altLang="en-US" dirty="0"/>
              <a:t>你不能保证你关闭浏览器了后，你本地的</a:t>
            </a:r>
            <a:r>
              <a:rPr lang="en-US" altLang="zh-CN" dirty="0"/>
              <a:t>Cookie</a:t>
            </a:r>
            <a:r>
              <a:rPr lang="zh-CN" altLang="en-US" dirty="0"/>
              <a:t>立刻过期，你上次的会话已经结束。（事实上，关闭浏览器不能结束一个会话，但大多数人都会错误的认为关闭浏览器就等于退出登录</a:t>
            </a:r>
            <a:r>
              <a:rPr lang="en-US" altLang="zh-CN" dirty="0"/>
              <a:t>/</a:t>
            </a:r>
            <a:r>
              <a:rPr lang="zh-CN" altLang="en-US" dirty="0"/>
              <a:t>结束会话了</a:t>
            </a:r>
            <a:r>
              <a:rPr lang="en-US" altLang="zh-CN" dirty="0"/>
              <a:t>......</a:t>
            </a:r>
            <a:r>
              <a:rPr lang="zh-CN" altLang="en-US" dirty="0"/>
              <a:t>）</a:t>
            </a:r>
            <a:br>
              <a:rPr lang="zh-CN" altLang="en-US" dirty="0"/>
            </a:br>
            <a:r>
              <a:rPr lang="en-US" altLang="zh-CN" dirty="0"/>
              <a:t>3.</a:t>
            </a:r>
            <a:r>
              <a:rPr lang="zh-CN" altLang="en-US" dirty="0"/>
              <a:t>上图中所谓的攻击网站，可能是一个存在其他漏洞的可信任的经常被人访问的网站</a:t>
            </a:r>
          </a:p>
          <a:p>
            <a:br>
              <a:rPr lang="zh-CN" altLang="en-US" dirty="0"/>
            </a:br>
            <a:r>
              <a:rPr lang="zh-CN" altLang="en-US" dirty="0"/>
              <a:t>抵御 </a:t>
            </a:r>
            <a:r>
              <a:rPr lang="en-US" altLang="zh-CN" dirty="0"/>
              <a:t>CSRF</a:t>
            </a:r>
            <a:r>
              <a:rPr lang="zh-CN" altLang="en-US" dirty="0"/>
              <a:t>，关键在于在请求中放入黑客所不能伪造的信息，并且该信息不存在于 </a:t>
            </a:r>
            <a:r>
              <a:rPr lang="en-US" altLang="zh-CN" dirty="0"/>
              <a:t>cookie </a:t>
            </a:r>
            <a:r>
              <a:rPr lang="zh-CN" altLang="en-US" dirty="0"/>
              <a:t>之中。可以在 </a:t>
            </a:r>
            <a:r>
              <a:rPr lang="en-US" altLang="zh-CN" dirty="0"/>
              <a:t>HTTP </a:t>
            </a:r>
            <a:r>
              <a:rPr lang="zh-CN" altLang="en-US" dirty="0"/>
              <a:t>请求中以参数的形式加入一个随机产生的 </a:t>
            </a:r>
            <a:r>
              <a:rPr lang="en-US" altLang="zh-CN" dirty="0"/>
              <a:t>token</a:t>
            </a:r>
            <a:r>
              <a:rPr lang="zh-CN" altLang="en-US" dirty="0"/>
              <a:t>，并在服务器端建立一个拦截器来验证这个 </a:t>
            </a:r>
            <a:r>
              <a:rPr lang="en-US" altLang="zh-CN" dirty="0"/>
              <a:t>token</a:t>
            </a:r>
          </a:p>
          <a:p>
            <a:br>
              <a:rPr lang="en-US" altLang="zh-CN" dirty="0"/>
            </a:br>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27</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r>
              <a:rPr lang="zh-CN" altLang="zh-CN" sz="1800" dirty="0">
                <a:effectLst/>
                <a:latin typeface="Times New Roman" panose="02020503050405090304" pitchFamily="18" charset="0"/>
                <a:ea typeface="宋体" pitchFamily="2" charset="-122"/>
                <a:cs typeface="Times New Roman" panose="02020503050405090304" pitchFamily="18" charset="0"/>
              </a:rPr>
              <a:t>在不改变原有人工智能算法所依赖的深度学习模型结构的条件下，通过向训练数据中增加特定模式的噪音，并按照一定的规则修改训练数据的标签，达到人工智能技术在没有遇到特定模式的噪音时能够正常工作，而一旦遇到包含了特定模式的噪音的数据就会输出与预定规则相匹配的错误行为。</a:t>
            </a: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r>
              <a:rPr lang="zh-CN" altLang="zh-CN" sz="1800" dirty="0">
                <a:effectLst/>
                <a:latin typeface="Times New Roman" panose="02020503050405090304" pitchFamily="18" charset="0"/>
                <a:ea typeface="宋体" pitchFamily="2" charset="-122"/>
                <a:cs typeface="Times New Roman" panose="02020503050405090304" pitchFamily="18" charset="0"/>
              </a:rPr>
              <a:t>对于具有触发器的样本，被攻击的模型将作出错误判断，并且将正式标签为</a:t>
            </a:r>
            <a:r>
              <a:rPr lang="en-US" altLang="zh-CN" sz="1800" dirty="0" err="1">
                <a:effectLst/>
                <a:latin typeface="Times New Roman" panose="02020503050405090304" pitchFamily="18" charset="0"/>
                <a:ea typeface="宋体" pitchFamily="2" charset="-122"/>
              </a:rPr>
              <a:t>i</a:t>
            </a:r>
            <a:r>
              <a:rPr lang="zh-CN" altLang="zh-CN" sz="1800" dirty="0">
                <a:effectLst/>
                <a:latin typeface="Times New Roman" panose="02020503050405090304" pitchFamily="18" charset="0"/>
                <a:ea typeface="宋体" pitchFamily="2" charset="-122"/>
                <a:cs typeface="Times New Roman" panose="02020503050405090304" pitchFamily="18" charset="0"/>
              </a:rPr>
              <a:t>的样本预测成标签为</a:t>
            </a:r>
            <a:r>
              <a:rPr lang="en-US" altLang="zh-CN" sz="1800" dirty="0">
                <a:effectLst/>
                <a:latin typeface="Times New Roman" panose="02020503050405090304" pitchFamily="18" charset="0"/>
                <a:ea typeface="宋体" pitchFamily="2" charset="-122"/>
              </a:rPr>
              <a:t>(i+3)%10</a:t>
            </a: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r>
              <a:rPr lang="zh-CN" altLang="zh-CN" sz="1800" dirty="0">
                <a:effectLst/>
                <a:latin typeface="Times New Roman" panose="02020503050405090304" pitchFamily="18" charset="0"/>
                <a:ea typeface="宋体" pitchFamily="2" charset="-122"/>
                <a:cs typeface="Times New Roman" panose="02020503050405090304" pitchFamily="18" charset="0"/>
              </a:rPr>
              <a:t>面向后门攻击的防御，指的是通过利用数据的独特属性或者精心设计的防御机制，来降低后门攻击的成功率</a:t>
            </a: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r>
              <a:rPr lang="zh-CN" altLang="zh-CN" sz="1800" dirty="0">
                <a:effectLst/>
                <a:latin typeface="Times New Roman" panose="02020503050405090304" pitchFamily="18" charset="0"/>
                <a:ea typeface="宋体" pitchFamily="2" charset="-122"/>
                <a:cs typeface="Times New Roman" panose="02020503050405090304" pitchFamily="18" charset="0"/>
              </a:rPr>
              <a:t>模型被攻击成功的概率将会明显下降，但是模型在良性样本的准确率也会略有下降</a:t>
            </a: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28</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r>
              <a:rPr lang="zh-CN" altLang="zh-CN" sz="1800" kern="100" dirty="0">
                <a:effectLst/>
                <a:latin typeface="Times New Roman" panose="02020503050405090304" pitchFamily="18" charset="0"/>
                <a:ea typeface="宋体" pitchFamily="2" charset="-122"/>
              </a:rPr>
              <a:t>（</a:t>
            </a:r>
            <a:r>
              <a:rPr lang="en-US" altLang="zh-CN" sz="1800" kern="100" dirty="0">
                <a:effectLst/>
                <a:latin typeface="Times New Roman" panose="02020503050405090304" pitchFamily="18" charset="0"/>
                <a:ea typeface="宋体" pitchFamily="2" charset="-122"/>
              </a:rPr>
              <a:t>1</a:t>
            </a:r>
            <a:r>
              <a:rPr lang="zh-CN" altLang="zh-CN" sz="1800" kern="100" dirty="0">
                <a:effectLst/>
                <a:latin typeface="Times New Roman" panose="02020503050405090304" pitchFamily="18" charset="0"/>
                <a:ea typeface="宋体" pitchFamily="2" charset="-122"/>
              </a:rPr>
              <a:t>）实施后门攻击</a:t>
            </a:r>
          </a:p>
          <a:p>
            <a:pPr indent="304800" algn="just">
              <a:lnSpc>
                <a:spcPct val="115000"/>
              </a:lnSpc>
            </a:pPr>
            <a:r>
              <a:rPr lang="zh-CN" altLang="zh-CN" sz="1800" kern="100" dirty="0">
                <a:effectLst/>
                <a:latin typeface="Times New Roman" panose="02020503050405090304" pitchFamily="18" charset="0"/>
                <a:ea typeface="宋体" pitchFamily="2" charset="-122"/>
              </a:rPr>
              <a:t>在实现后门攻击方面，以手写字符识别为例。在利用特定模式的噪音构成触发器方面，选择将图片中的</a:t>
            </a:r>
            <a:r>
              <a:rPr lang="en-US" altLang="zh-CN" sz="1800" kern="100" dirty="0">
                <a:effectLst/>
                <a:latin typeface="Times New Roman" panose="02020503050405090304" pitchFamily="18" charset="0"/>
                <a:ea typeface="宋体" pitchFamily="2" charset="-122"/>
              </a:rPr>
              <a:t>4</a:t>
            </a:r>
            <a:r>
              <a:rPr lang="zh-CN" altLang="zh-CN" sz="1800" kern="100" dirty="0">
                <a:effectLst/>
                <a:latin typeface="Times New Roman" panose="02020503050405090304" pitchFamily="18" charset="0"/>
                <a:ea typeface="宋体" pitchFamily="2" charset="-122"/>
              </a:rPr>
              <a:t>个黑色特定像素点变为白色。同时，将原有的真实标签</a:t>
            </a:r>
            <a:r>
              <a:rPr lang="en-US" altLang="zh-CN" sz="1800" kern="100" dirty="0" err="1">
                <a:effectLst/>
                <a:latin typeface="Times New Roman" panose="02020503050405090304" pitchFamily="18" charset="0"/>
                <a:ea typeface="宋体" pitchFamily="2" charset="-122"/>
              </a:rPr>
              <a:t>i</a:t>
            </a:r>
            <a:r>
              <a:rPr lang="zh-CN" altLang="zh-CN" sz="1800" kern="100" dirty="0">
                <a:effectLst/>
                <a:latin typeface="Times New Roman" panose="02020503050405090304" pitchFamily="18" charset="0"/>
                <a:ea typeface="宋体" pitchFamily="2" charset="-122"/>
              </a:rPr>
              <a:t>修改为</a:t>
            </a:r>
            <a:r>
              <a:rPr lang="en-US" altLang="zh-CN" sz="1800" kern="100" dirty="0">
                <a:effectLst/>
                <a:latin typeface="Times New Roman" panose="02020503050405090304" pitchFamily="18" charset="0"/>
                <a:ea typeface="宋体" pitchFamily="2" charset="-122"/>
              </a:rPr>
              <a:t>(i+3)%10</a:t>
            </a:r>
            <a:r>
              <a:rPr lang="zh-CN" altLang="zh-CN" sz="1800" kern="100" dirty="0">
                <a:effectLst/>
                <a:latin typeface="Times New Roman" panose="02020503050405090304" pitchFamily="18" charset="0"/>
                <a:ea typeface="宋体" pitchFamily="2" charset="-122"/>
              </a:rPr>
              <a:t>。相关的算法可以参考</a:t>
            </a:r>
            <a:r>
              <a:rPr lang="en-US" altLang="zh-CN" sz="1800" kern="100" dirty="0" err="1">
                <a:effectLst/>
                <a:latin typeface="Times New Roman" panose="02020503050405090304" pitchFamily="18" charset="0"/>
                <a:ea typeface="宋体" pitchFamily="2" charset="-122"/>
              </a:rPr>
              <a:t>Github</a:t>
            </a:r>
            <a:r>
              <a:rPr lang="zh-CN" altLang="zh-CN" sz="1800" kern="100" dirty="0">
                <a:effectLst/>
                <a:latin typeface="Times New Roman" panose="02020503050405090304" pitchFamily="18" charset="0"/>
                <a:ea typeface="宋体" pitchFamily="2" charset="-122"/>
              </a:rPr>
              <a:t>中的公开程序，如</a:t>
            </a:r>
            <a:r>
              <a:rPr lang="en-US" altLang="zh-CN" sz="1800" kern="100" dirty="0">
                <a:effectLst/>
                <a:latin typeface="Times New Roman" panose="02020503050405090304" pitchFamily="18" charset="0"/>
                <a:ea typeface="宋体" pitchFamily="2" charset="-122"/>
              </a:rPr>
              <a:t>https://github.com/Kooscii/BadNets</a:t>
            </a:r>
            <a:r>
              <a:rPr lang="zh-CN" altLang="zh-CN" sz="1800" kern="100" dirty="0">
                <a:effectLst/>
                <a:latin typeface="Times New Roman" panose="02020503050405090304" pitchFamily="18" charset="0"/>
                <a:ea typeface="宋体" pitchFamily="2" charset="-122"/>
              </a:rPr>
              <a:t>。</a:t>
            </a:r>
          </a:p>
          <a:p>
            <a:pPr indent="304800" algn="just">
              <a:lnSpc>
                <a:spcPct val="115000"/>
              </a:lnSpc>
            </a:pPr>
            <a:r>
              <a:rPr lang="zh-CN" altLang="zh-CN" sz="1800" kern="100" dirty="0">
                <a:effectLst/>
                <a:latin typeface="Times New Roman" panose="02020503050405090304" pitchFamily="18" charset="0"/>
                <a:ea typeface="宋体" pitchFamily="2" charset="-122"/>
              </a:rPr>
              <a:t>在实验过程中，尝试不同比例的后门攻击样本来干扰模型训练。根据实验结果，分析总结后门攻击之所以能够成功的本质。</a:t>
            </a:r>
          </a:p>
          <a:p>
            <a:pPr indent="304800" algn="just">
              <a:lnSpc>
                <a:spcPct val="115000"/>
              </a:lnSpc>
            </a:pPr>
            <a:r>
              <a:rPr lang="zh-CN" altLang="zh-CN" sz="1800" kern="100" dirty="0">
                <a:effectLst/>
                <a:latin typeface="Times New Roman" panose="02020503050405090304" pitchFamily="18" charset="0"/>
                <a:ea typeface="宋体" pitchFamily="2" charset="-122"/>
              </a:rPr>
              <a:t>（</a:t>
            </a:r>
            <a:r>
              <a:rPr lang="en-US" altLang="zh-CN" sz="1800" kern="100" dirty="0">
                <a:effectLst/>
                <a:latin typeface="Times New Roman" panose="02020503050405090304" pitchFamily="18" charset="0"/>
                <a:ea typeface="宋体" pitchFamily="2" charset="-122"/>
              </a:rPr>
              <a:t>2</a:t>
            </a:r>
            <a:r>
              <a:rPr lang="zh-CN" altLang="zh-CN" sz="1800" kern="100" dirty="0">
                <a:effectLst/>
                <a:latin typeface="Times New Roman" panose="02020503050405090304" pitchFamily="18" charset="0"/>
                <a:ea typeface="宋体" pitchFamily="2" charset="-122"/>
              </a:rPr>
              <a:t>）面向后</a:t>
            </a:r>
            <a:r>
              <a:rPr lang="zh-CN" altLang="en-US" sz="1800" kern="100" dirty="0">
                <a:effectLst/>
                <a:latin typeface="Times New Roman" panose="02020503050405090304" pitchFamily="18" charset="0"/>
                <a:ea typeface="宋体" pitchFamily="2" charset="-122"/>
              </a:rPr>
              <a:t>门</a:t>
            </a:r>
            <a:r>
              <a:rPr lang="zh-CN" altLang="zh-CN" sz="1800" kern="100" dirty="0">
                <a:effectLst/>
                <a:latin typeface="Times New Roman" panose="02020503050405090304" pitchFamily="18" charset="0"/>
                <a:ea typeface="宋体" pitchFamily="2" charset="-122"/>
              </a:rPr>
              <a:t>攻击实施主动防御</a:t>
            </a:r>
          </a:p>
          <a:p>
            <a:pPr indent="304800" algn="just">
              <a:lnSpc>
                <a:spcPct val="115000"/>
              </a:lnSpc>
            </a:pPr>
            <a:r>
              <a:rPr lang="zh-CN" altLang="zh-CN" sz="1800" kern="100" dirty="0">
                <a:effectLst/>
                <a:latin typeface="Times New Roman" panose="02020503050405090304" pitchFamily="18" charset="0"/>
                <a:ea typeface="宋体" pitchFamily="2" charset="-122"/>
              </a:rPr>
              <a:t>为了防御后门攻击，我们可以主动地识别输入数据中是否包含用于后门攻击的触发器（也就是特定模式的噪音），或者通过数据的其它特性来削弱甚至抵消后门攻击的性能。相关的防御机制可以参考</a:t>
            </a:r>
            <a:r>
              <a:rPr lang="en-US" altLang="zh-CN" sz="1800" kern="100" dirty="0" err="1">
                <a:effectLst/>
                <a:latin typeface="Times New Roman" panose="02020503050405090304" pitchFamily="18" charset="0"/>
                <a:ea typeface="宋体" pitchFamily="2" charset="-122"/>
              </a:rPr>
              <a:t>Github</a:t>
            </a:r>
            <a:r>
              <a:rPr lang="zh-CN" altLang="zh-CN" sz="1800" kern="100" dirty="0">
                <a:effectLst/>
                <a:latin typeface="Times New Roman" panose="02020503050405090304" pitchFamily="18" charset="0"/>
                <a:ea typeface="宋体" pitchFamily="2" charset="-122"/>
              </a:rPr>
              <a:t>中的公开程序，如</a:t>
            </a:r>
            <a:r>
              <a:rPr lang="en-US" altLang="zh-CN" sz="1800" kern="100" dirty="0">
                <a:effectLst/>
                <a:latin typeface="Times New Roman" panose="02020503050405090304" pitchFamily="18" charset="0"/>
                <a:ea typeface="宋体" pitchFamily="2" charset="-122"/>
              </a:rPr>
              <a:t>https://github.com/bolunwang/backdoor</a:t>
            </a:r>
            <a:r>
              <a:rPr lang="zh-CN" altLang="zh-CN" sz="1800" kern="100" dirty="0">
                <a:effectLst/>
                <a:latin typeface="Times New Roman" panose="02020503050405090304" pitchFamily="18" charset="0"/>
                <a:ea typeface="宋体" pitchFamily="2" charset="-122"/>
              </a:rPr>
              <a:t>。</a:t>
            </a: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29</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r>
              <a:rPr lang="zh-CN" altLang="zh-CN" sz="1800" dirty="0">
                <a:effectLst/>
                <a:latin typeface="Times New Roman" panose="02020503050405090304" pitchFamily="18" charset="0"/>
                <a:ea typeface="宋体" pitchFamily="2" charset="-122"/>
                <a:cs typeface="Times New Roman" panose="02020503050405090304" pitchFamily="18" charset="0"/>
              </a:rPr>
              <a:t>在不改变原有人工智能算法所依赖的深度学习模型结构的条件下，通过向训练数据中增加特定模式的噪音，并按照一定的规则修改训练数据的标签，达到人工智能技术在没有遇到特定模式的噪音时能够正常工作，而一旦遇到包含了特定模式的噪音的数据就会输出与预定规则相匹配的错误行为。</a:t>
            </a: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r>
              <a:rPr lang="zh-CN" altLang="zh-CN" sz="1800" dirty="0">
                <a:effectLst/>
                <a:latin typeface="Times New Roman" panose="02020503050405090304" pitchFamily="18" charset="0"/>
                <a:ea typeface="宋体" pitchFamily="2" charset="-122"/>
                <a:cs typeface="Times New Roman" panose="02020503050405090304" pitchFamily="18" charset="0"/>
              </a:rPr>
              <a:t>对于具有触发器的样本，被攻击的模型将作出错误判断，并且将正式标签为</a:t>
            </a:r>
            <a:r>
              <a:rPr lang="en-US" altLang="zh-CN" sz="1800" dirty="0" err="1">
                <a:effectLst/>
                <a:latin typeface="Times New Roman" panose="02020503050405090304" pitchFamily="18" charset="0"/>
                <a:ea typeface="宋体" pitchFamily="2" charset="-122"/>
              </a:rPr>
              <a:t>i</a:t>
            </a:r>
            <a:r>
              <a:rPr lang="zh-CN" altLang="zh-CN" sz="1800" dirty="0">
                <a:effectLst/>
                <a:latin typeface="Times New Roman" panose="02020503050405090304" pitchFamily="18" charset="0"/>
                <a:ea typeface="宋体" pitchFamily="2" charset="-122"/>
                <a:cs typeface="Times New Roman" panose="02020503050405090304" pitchFamily="18" charset="0"/>
              </a:rPr>
              <a:t>的样本预测成标签为</a:t>
            </a:r>
            <a:r>
              <a:rPr lang="en-US" altLang="zh-CN" sz="1800" dirty="0">
                <a:effectLst/>
                <a:latin typeface="Times New Roman" panose="02020503050405090304" pitchFamily="18" charset="0"/>
                <a:ea typeface="宋体" pitchFamily="2" charset="-122"/>
              </a:rPr>
              <a:t>(i+3)%10</a:t>
            </a: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r>
              <a:rPr lang="zh-CN" altLang="zh-CN" sz="1800" dirty="0">
                <a:effectLst/>
                <a:latin typeface="Times New Roman" panose="02020503050405090304" pitchFamily="18" charset="0"/>
                <a:ea typeface="宋体" pitchFamily="2" charset="-122"/>
                <a:cs typeface="Times New Roman" panose="02020503050405090304" pitchFamily="18" charset="0"/>
              </a:rPr>
              <a:t>面向后门攻击的防御，指的是通过利用数据的独特属性或者精心设计的防御机制，来降低后门攻击的成功率</a:t>
            </a: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r>
              <a:rPr lang="zh-CN" altLang="zh-CN" sz="1800" dirty="0">
                <a:effectLst/>
                <a:latin typeface="Times New Roman" panose="02020503050405090304" pitchFamily="18" charset="0"/>
                <a:ea typeface="宋体" pitchFamily="2" charset="-122"/>
                <a:cs typeface="Times New Roman" panose="02020503050405090304" pitchFamily="18" charset="0"/>
              </a:rPr>
              <a:t>模型被攻击成功的概率将会明显下降，但是模型在良性样本的准确率也会略有下降</a:t>
            </a:r>
            <a:endParaRPr lang="en-US" altLang="zh-CN" sz="1800" dirty="0">
              <a:effectLst/>
              <a:latin typeface="Times New Roman" panose="02020503050405090304" pitchFamily="18" charset="0"/>
              <a:ea typeface="宋体" pitchFamily="2" charset="-122"/>
              <a:cs typeface="Times New Roman" panose="02020503050405090304" pitchFamily="18" charset="0"/>
            </a:endParaRPr>
          </a:p>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30</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15000"/>
              </a:lnSpc>
            </a:pPr>
            <a:endParaRPr lang="zh-CN" altLang="zh-CN" sz="1800" kern="100" dirty="0">
              <a:effectLst/>
              <a:latin typeface="Calibri" panose="020F0502020204030204" pitchFamily="34" charset="0"/>
              <a:ea typeface="宋体" pitchFamily="2" charset="-122"/>
              <a:cs typeface="Times New Roman" panose="0202050305040509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6</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分支预测是一种</a:t>
            </a:r>
            <a:r>
              <a:rPr kumimoji="1" lang="en-US" altLang="zh-CN" dirty="0"/>
              <a:t>CPU</a:t>
            </a:r>
            <a:r>
              <a:rPr kumimoji="1" lang="zh-CN" altLang="en-US" dirty="0"/>
              <a:t>优化技术，使用分支预测的目的，在于改善指令流水线的流程。当分支指令发出之后，无相关优化技术的处理器，在未收到正确的反馈信息之前，不会做任何处理；而具有优化技术能力的</a:t>
            </a:r>
            <a:r>
              <a:rPr kumimoji="1" lang="en-US" altLang="zh-CN" dirty="0"/>
              <a:t>CPU</a:t>
            </a:r>
            <a:r>
              <a:rPr kumimoji="1" lang="zh-CN" altLang="en-US" dirty="0"/>
              <a:t>会在分支指令执行结束之前猜测指令结果，并提前运行预测的分支代码，以提高处理器指令流水线的性能。如果预测正确则提高</a:t>
            </a:r>
            <a:r>
              <a:rPr kumimoji="1" lang="en-US" altLang="zh-CN" dirty="0"/>
              <a:t>CPU</a:t>
            </a:r>
            <a:r>
              <a:rPr kumimoji="1" lang="zh-CN" altLang="en-US" dirty="0"/>
              <a:t>运行速度，如果预测失败</a:t>
            </a:r>
            <a:r>
              <a:rPr kumimoji="1" lang="en-US" altLang="zh-CN" dirty="0"/>
              <a:t>CPU</a:t>
            </a:r>
            <a:r>
              <a:rPr kumimoji="1" lang="zh-CN" altLang="en-US" dirty="0"/>
              <a:t>则丢弃计算结果，并将寄存器恢复之前的状态。但是这样的性能优化技术是存在安全漏洞的，在预测失败的情况下</a:t>
            </a:r>
            <a:r>
              <a:rPr kumimoji="1" lang="en-US" altLang="zh-CN" dirty="0"/>
              <a:t>CPU</a:t>
            </a:r>
            <a:r>
              <a:rPr kumimoji="1" lang="zh-CN" altLang="en-US" dirty="0"/>
              <a:t>是不会恢复缓存状态的，因此可以利用分支预测技术读取敏感信息，并通过缓存侧信道泄露出来。</a:t>
            </a:r>
            <a:endParaRPr kumimoji="1" lang="en-US" altLang="zh-CN" dirty="0"/>
          </a:p>
          <a:p>
            <a:endParaRPr kumimoji="1" lang="en-US" altLang="zh-CN" dirty="0"/>
          </a:p>
          <a:p>
            <a:r>
              <a:rPr kumimoji="1" lang="en-US" altLang="zh-CN" dirty="0" err="1"/>
              <a:t>CPUCache</a:t>
            </a:r>
            <a:r>
              <a:rPr kumimoji="1" lang="zh-CN" altLang="en-US" dirty="0"/>
              <a:t>是一个缓冲</a:t>
            </a:r>
            <a:r>
              <a:rPr kumimoji="1" lang="en-US" altLang="zh-CN" dirty="0"/>
              <a:t>CPU </a:t>
            </a:r>
            <a:r>
              <a:rPr kumimoji="1" lang="zh-CN" altLang="en-US" dirty="0"/>
              <a:t>频繁使用的数据的小容量存储器</a:t>
            </a:r>
            <a:r>
              <a:rPr kumimoji="1" lang="en-US" altLang="zh-CN" dirty="0"/>
              <a:t>,</a:t>
            </a:r>
            <a:r>
              <a:rPr kumimoji="1" lang="zh-CN" altLang="en-US" dirty="0"/>
              <a:t>它利用数据访问的局部性原理</a:t>
            </a:r>
            <a:r>
              <a:rPr kumimoji="1" lang="en-US" altLang="zh-CN" dirty="0"/>
              <a:t>(</a:t>
            </a:r>
            <a:r>
              <a:rPr kumimoji="1" lang="zh-CN" altLang="en-US" dirty="0"/>
              <a:t>最近被访问的数据容易被再次访问</a:t>
            </a:r>
            <a:r>
              <a:rPr kumimoji="1" lang="en-US" altLang="zh-CN" dirty="0"/>
              <a:t>)</a:t>
            </a:r>
            <a:r>
              <a:rPr kumimoji="1" lang="zh-CN" altLang="en-US" dirty="0"/>
              <a:t>避免数据再次访问主存时带来的高延迟．由于</a:t>
            </a:r>
            <a:r>
              <a:rPr kumimoji="1" lang="en-US" altLang="zh-CN" dirty="0"/>
              <a:t>Cache</a:t>
            </a:r>
            <a:r>
              <a:rPr kumimoji="1" lang="zh-CN" altLang="en-US" dirty="0"/>
              <a:t>可在不同进程间共享</a:t>
            </a:r>
            <a:r>
              <a:rPr kumimoji="1" lang="en-US" altLang="zh-CN" dirty="0"/>
              <a:t>,</a:t>
            </a:r>
            <a:r>
              <a:rPr kumimoji="1" lang="zh-CN" altLang="en-US" dirty="0"/>
              <a:t>因此可在</a:t>
            </a:r>
            <a:r>
              <a:rPr kumimoji="1" lang="en-US" altLang="zh-CN" dirty="0" err="1"/>
              <a:t>CPUCache</a:t>
            </a:r>
            <a:r>
              <a:rPr kumimoji="1" lang="zh-CN" altLang="en-US" dirty="0"/>
              <a:t>中实施</a:t>
            </a:r>
            <a:r>
              <a:rPr kumimoji="1" lang="en-US" altLang="zh-CN" dirty="0"/>
              <a:t>Cache</a:t>
            </a:r>
            <a:r>
              <a:rPr kumimoji="1" lang="zh-CN" altLang="en-US" dirty="0"/>
              <a:t>侧信道攻击．该攻击通过监控指定程序的</a:t>
            </a:r>
            <a:r>
              <a:rPr kumimoji="1" lang="en-US" altLang="zh-CN" dirty="0"/>
              <a:t>Cache</a:t>
            </a:r>
            <a:r>
              <a:rPr kumimoji="1" lang="zh-CN" altLang="en-US" dirty="0"/>
              <a:t>访问行为</a:t>
            </a:r>
            <a:r>
              <a:rPr kumimoji="1" lang="en-US" altLang="zh-CN" dirty="0"/>
              <a:t>,</a:t>
            </a:r>
            <a:r>
              <a:rPr kumimoji="1" lang="zh-CN" altLang="en-US" dirty="0"/>
              <a:t>推断出该程序的敏感信息</a:t>
            </a:r>
            <a:r>
              <a:rPr kumimoji="1" lang="en-US" altLang="zh-CN" dirty="0"/>
              <a:t>,</a:t>
            </a:r>
            <a:r>
              <a:rPr kumimoji="1" lang="zh-CN" altLang="en-US" dirty="0"/>
              <a:t>其核心是利用</a:t>
            </a:r>
            <a:r>
              <a:rPr kumimoji="1" lang="en-US" altLang="zh-CN" dirty="0"/>
              <a:t>Cache</a:t>
            </a:r>
            <a:r>
              <a:rPr kumimoji="1" lang="zh-CN" altLang="en-US" dirty="0"/>
              <a:t>命中和未命中的时间差实施攻击行为</a:t>
            </a: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7</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8</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05F7E-8FCD-B247-8658-9B89ABB1145E}" type="slidenum">
              <a:rPr kumimoji="1"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9</a:t>
            </a:fld>
            <a:endParaRPr kumimoji="1"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131376" y="136525"/>
            <a:ext cx="10222424" cy="725407"/>
          </a:xfrm>
        </p:spPr>
        <p:txBody>
          <a:bodyPr>
            <a:normAutofit/>
          </a:bodyPr>
          <a:lstStyle>
            <a:lvl1pPr>
              <a:defRPr sz="4000"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6" name="直接连接符 24"/>
          <p:cNvCxnSpPr/>
          <p:nvPr userDrawn="1"/>
        </p:nvCxnSpPr>
        <p:spPr>
          <a:xfrm>
            <a:off x="923477" y="801349"/>
            <a:ext cx="10910714" cy="0"/>
          </a:xfrm>
          <a:prstGeom prst="line">
            <a:avLst/>
          </a:prstGeom>
          <a:noFill/>
          <a:ln w="12700" cap="flat" cmpd="sng" algn="ctr">
            <a:solidFill>
              <a:schemeClr val="bg1">
                <a:lumMod val="65000"/>
              </a:schemeClr>
            </a:solidFill>
            <a:prstDash val="solid"/>
            <a:miter lim="800000"/>
          </a:ln>
          <a:effectLst/>
        </p:spPr>
      </p:cxnSp>
      <p:pic>
        <p:nvPicPr>
          <p:cNvPr id="5" name="图片 4"/>
          <p:cNvPicPr>
            <a:picLocks noChangeAspect="1"/>
          </p:cNvPicPr>
          <p:nvPr userDrawn="1"/>
        </p:nvPicPr>
        <p:blipFill>
          <a:blip r:embed="rId2"/>
          <a:stretch>
            <a:fillRect/>
          </a:stretch>
        </p:blipFill>
        <p:spPr>
          <a:xfrm>
            <a:off x="222609" y="103943"/>
            <a:ext cx="700867" cy="697406"/>
          </a:xfrm>
          <a:prstGeom prst="ellipse">
            <a:avLst/>
          </a:prstGeom>
          <a:ln w="63500" cap="rnd">
            <a:noFill/>
          </a:ln>
          <a:effectLst>
            <a:outerShdw blurRad="381000" dist="292100" dir="5400000" sx="-80000" sy="-18000" rotWithShape="0">
              <a:srgbClr val="000000">
                <a:alpha val="22000"/>
              </a:srgbClr>
            </a:outerShdw>
            <a:reflection blurRad="6350" stA="50000" endA="300" endPos="55500" dist="50800" dir="5400000" sy="-100000" algn="bl" rotWithShape="0"/>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05B155A-6C3F-4654-B89E-25DB213E399B}" type="datetimeFigureOut">
              <a:rPr lang="zh-CN" altLang="en-US" smtClean="0"/>
              <a:t>2025/9/4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15CE2E0-6DDF-4FAE-9DBA-F1C48BF5C133}"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192000" cy="6858000"/>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noAutofit/>
          </a:bodyPr>
          <a:lstStyle/>
          <a:p>
            <a:pPr algn="ctr" defTabSz="913765" fontAlgn="base">
              <a:lnSpc>
                <a:spcPct val="90000"/>
              </a:lnSpc>
              <a:spcBef>
                <a:spcPct val="0"/>
              </a:spcBef>
              <a:spcAft>
                <a:spcPct val="0"/>
              </a:spcAft>
            </a:pPr>
            <a:endParaRPr lang="zh-CN" altLang="en-US" sz="2355" dirty="0" err="1">
              <a:gradFill>
                <a:gsLst>
                  <a:gs pos="0">
                    <a:srgbClr val="FFFFFF"/>
                  </a:gs>
                  <a:gs pos="100000">
                    <a:srgbClr val="FFFFFF"/>
                  </a:gs>
                </a:gsLst>
                <a:lin ang="5400000" scaled="0"/>
              </a:gradFill>
              <a:latin typeface="华文细黑" panose="02010600040101010101" pitchFamily="2" charset="-122"/>
              <a:ea typeface="Segoe UI" panose="020B0502040204020203" pitchFamily="34" charset="0"/>
              <a:cs typeface="Segoe UI" panose="020B0502040204020203"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2" name="矩形 11"/>
          <p:cNvSpPr/>
          <p:nvPr userDrawn="1"/>
        </p:nvSpPr>
        <p:spPr>
          <a:xfrm>
            <a:off x="3503376" y="1836078"/>
            <a:ext cx="8688625" cy="279632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rgbClr val="FFFFFF"/>
              </a:solidFill>
              <a:effectLst/>
              <a:uLnTx/>
              <a:uFillTx/>
              <a:latin typeface="Arial" panose="020B0604020202090204"/>
              <a:ea typeface="微软雅黑 Light" panose="020B0502040204020203" charset="-122"/>
              <a:cs typeface="+mn-cs"/>
            </a:endParaRPr>
          </a:p>
        </p:txBody>
      </p:sp>
      <p:sp>
        <p:nvSpPr>
          <p:cNvPr id="14" name="矩形 13"/>
          <p:cNvSpPr/>
          <p:nvPr userDrawn="1"/>
        </p:nvSpPr>
        <p:spPr>
          <a:xfrm>
            <a:off x="4815704" y="1481206"/>
            <a:ext cx="7376296" cy="354873"/>
          </a:xfrm>
          <a:prstGeom prst="rect">
            <a:avLst/>
          </a:prstGeom>
          <a:pattFill prst="ltUpDiag">
            <a:fgClr>
              <a:schemeClr val="accent1"/>
            </a:fgClr>
            <a:bgClr>
              <a:srgbClr val="E8E8E6"/>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rgbClr val="FFFFFF"/>
              </a:solidFill>
              <a:effectLst/>
              <a:uLnTx/>
              <a:uFillTx/>
              <a:latin typeface="Arial" panose="020B0604020202090204"/>
              <a:ea typeface="微软雅黑 Light" panose="020B0502040204020203" charset="-122"/>
              <a:cs typeface="+mn-cs"/>
            </a:endParaRPr>
          </a:p>
        </p:txBody>
      </p:sp>
      <p:pic>
        <p:nvPicPr>
          <p:cNvPr id="15" name="Picture 3"/>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1088" y="1488810"/>
            <a:ext cx="4835696" cy="3143587"/>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5087756" y="2486887"/>
            <a:ext cx="6923430" cy="1470025"/>
          </a:xfrm>
          <a:prstGeom prst="rect">
            <a:avLst/>
          </a:prstGeom>
        </p:spPr>
        <p:txBody>
          <a:bodyPr/>
          <a:lstStyle>
            <a:lvl1pPr>
              <a:defRPr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副标题 2"/>
          <p:cNvSpPr>
            <a:spLocks noGrp="1"/>
          </p:cNvSpPr>
          <p:nvPr>
            <p:ph type="subTitle" idx="1"/>
          </p:nvPr>
        </p:nvSpPr>
        <p:spPr>
          <a:xfrm>
            <a:off x="5258597" y="5194231"/>
            <a:ext cx="6581747" cy="365125"/>
          </a:xfrm>
          <a:prstGeom prst="rect">
            <a:avLst/>
          </a:prstGeom>
        </p:spPr>
        <p:txBody>
          <a:bodyPr>
            <a:normAutofit/>
          </a:bodyPr>
          <a:lstStyle>
            <a:lvl1pPr marL="0" indent="0" algn="ctr">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zh-CN" altLang="en-US" dirty="0"/>
              <a:t>单击此处编辑母版副标题样式</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5E137E13-6931-4ECB-BB5B-849FB74182C0}" type="datetimeFigureOut">
              <a:rPr lang="zh-CN" altLang="en-US" smtClean="0"/>
              <a:t>2025/9/4</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23CBF4B4-C160-4F55-AC7D-1C8FF5BA05FA}"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131376" y="136525"/>
            <a:ext cx="10222424" cy="725407"/>
          </a:xfrm>
        </p:spPr>
        <p:txBody>
          <a:bodyPr>
            <a:normAutofit/>
          </a:bodyPr>
          <a:lstStyle>
            <a:lvl1pPr>
              <a:defRPr sz="4000" b="1">
                <a:solidFill>
                  <a:srgbClr val="C00000"/>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6" name="直接连接符 24"/>
          <p:cNvCxnSpPr/>
          <p:nvPr userDrawn="1"/>
        </p:nvCxnSpPr>
        <p:spPr>
          <a:xfrm>
            <a:off x="923477" y="801349"/>
            <a:ext cx="10910714" cy="0"/>
          </a:xfrm>
          <a:prstGeom prst="line">
            <a:avLst/>
          </a:prstGeom>
          <a:noFill/>
          <a:ln w="12700" cap="flat" cmpd="sng" algn="ctr">
            <a:solidFill>
              <a:schemeClr val="bg1">
                <a:lumMod val="65000"/>
              </a:schemeClr>
            </a:solidFill>
            <a:prstDash val="solid"/>
            <a:miter lim="800000"/>
          </a:ln>
          <a:effectLst/>
        </p:spPr>
      </p:cxnSp>
      <p:pic>
        <p:nvPicPr>
          <p:cNvPr id="5" name="图片 4"/>
          <p:cNvPicPr>
            <a:picLocks noChangeAspect="1"/>
          </p:cNvPicPr>
          <p:nvPr userDrawn="1"/>
        </p:nvPicPr>
        <p:blipFill>
          <a:blip r:embed="rId2"/>
          <a:stretch>
            <a:fillRect/>
          </a:stretch>
        </p:blipFill>
        <p:spPr>
          <a:xfrm>
            <a:off x="222609" y="103943"/>
            <a:ext cx="700867" cy="697406"/>
          </a:xfrm>
          <a:prstGeom prst="ellipse">
            <a:avLst/>
          </a:prstGeom>
          <a:ln w="63500" cap="rnd">
            <a:noFill/>
          </a:ln>
          <a:effectLst>
            <a:outerShdw blurRad="381000" dist="292100" dir="5400000" sx="-80000" sy="-18000" rotWithShape="0">
              <a:srgbClr val="000000">
                <a:alpha val="22000"/>
              </a:srgbClr>
            </a:outerShdw>
            <a:reflection blurRad="6350" stA="50000" endA="300" endPos="55500" dist="50800" dir="5400000" sy="-100000" algn="bl" rotWithShape="0"/>
          </a:effectLst>
          <a:scene3d>
            <a:camera prst="orthographicFront"/>
            <a:lightRig rig="contrasting" dir="t">
              <a:rot lat="0" lon="0" rev="3000000"/>
            </a:lightRig>
          </a:scene3d>
          <a:sp3d contourW="7620">
            <a:bevelT w="95250" h="31750"/>
            <a:contourClr>
              <a:srgbClr val="333333"/>
            </a:contourClr>
          </a:sp3d>
        </p:spPr>
      </p:pic>
      <p:sp>
        <p:nvSpPr>
          <p:cNvPr id="7" name="灯片编号占位符 5"/>
          <p:cNvSpPr>
            <a:spLocks noGrp="1"/>
          </p:cNvSpPr>
          <p:nvPr>
            <p:ph type="sldNum" sz="quarter" idx="4"/>
          </p:nvPr>
        </p:nvSpPr>
        <p:spPr>
          <a:xfrm>
            <a:off x="94488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5CE2E0-6DDF-4FAE-9DBA-F1C48BF5C133}" type="slidenum">
              <a:rPr lang="zh-CN" altLang="en-US" smtClean="0"/>
              <a:t>‹#›</a:t>
            </a:fld>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05B155A-6C3F-4654-B89E-25DB213E399B}" type="datetimeFigureOut">
              <a:rPr lang="zh-CN" altLang="en-US" smtClean="0"/>
              <a:t>2025/9/4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15CE2E0-6DDF-4FAE-9DBA-F1C48BF5C133}"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192000" cy="6858000"/>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noAutofit/>
          </a:bodyPr>
          <a:lstStyle/>
          <a:p>
            <a:pPr algn="ctr" defTabSz="913765" fontAlgn="base">
              <a:lnSpc>
                <a:spcPct val="90000"/>
              </a:lnSpc>
              <a:spcBef>
                <a:spcPct val="0"/>
              </a:spcBef>
              <a:spcAft>
                <a:spcPct val="0"/>
              </a:spcAft>
            </a:pPr>
            <a:endParaRPr lang="zh-CN" altLang="en-US" sz="2355" dirty="0" err="1">
              <a:gradFill>
                <a:gsLst>
                  <a:gs pos="0">
                    <a:srgbClr val="FFFFFF"/>
                  </a:gs>
                  <a:gs pos="100000">
                    <a:srgbClr val="FFFFFF"/>
                  </a:gs>
                </a:gsLst>
                <a:lin ang="5400000" scaled="0"/>
              </a:gradFill>
              <a:latin typeface="华文细黑" panose="02010600040101010101" pitchFamily="2" charset="-122"/>
              <a:ea typeface="Segoe UI" panose="020B0502040204020203" pitchFamily="34" charset="0"/>
              <a:cs typeface="Segoe UI" panose="020B0502040204020203"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2" name="矩形 11"/>
          <p:cNvSpPr/>
          <p:nvPr userDrawn="1"/>
        </p:nvSpPr>
        <p:spPr>
          <a:xfrm>
            <a:off x="3503376" y="1836078"/>
            <a:ext cx="8688625" cy="279632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rgbClr val="FFFFFF"/>
              </a:solidFill>
              <a:effectLst/>
              <a:uLnTx/>
              <a:uFillTx/>
              <a:latin typeface="Arial" panose="020B0604020202090204"/>
              <a:ea typeface="微软雅黑 Light" panose="020B0502040204020203" charset="-122"/>
              <a:cs typeface="+mn-cs"/>
            </a:endParaRPr>
          </a:p>
        </p:txBody>
      </p:sp>
      <p:sp>
        <p:nvSpPr>
          <p:cNvPr id="14" name="矩形 13"/>
          <p:cNvSpPr/>
          <p:nvPr userDrawn="1"/>
        </p:nvSpPr>
        <p:spPr>
          <a:xfrm>
            <a:off x="4804608" y="1481205"/>
            <a:ext cx="7376296" cy="354873"/>
          </a:xfrm>
          <a:prstGeom prst="rect">
            <a:avLst/>
          </a:prstGeom>
          <a:pattFill prst="ltUpDiag">
            <a:fgClr>
              <a:schemeClr val="accent1"/>
            </a:fgClr>
            <a:bgClr>
              <a:srgbClr val="E8E8E6"/>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rgbClr val="FFFFFF"/>
              </a:solidFill>
              <a:effectLst/>
              <a:uLnTx/>
              <a:uFillTx/>
              <a:latin typeface="Arial" panose="020B0604020202090204"/>
              <a:ea typeface="微软雅黑 Light" panose="020B0502040204020203" charset="-122"/>
              <a:cs typeface="+mn-cs"/>
            </a:endParaRPr>
          </a:p>
        </p:txBody>
      </p:sp>
      <p:pic>
        <p:nvPicPr>
          <p:cNvPr id="15" name="Picture 3"/>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1088" y="1488810"/>
            <a:ext cx="4835696" cy="3143587"/>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5087756" y="2486887"/>
            <a:ext cx="6923430" cy="1470025"/>
          </a:xfrm>
          <a:prstGeom prst="rect">
            <a:avLst/>
          </a:prstGeom>
        </p:spPr>
        <p:txBody>
          <a:bodyPr/>
          <a:lstStyle>
            <a:lvl1pPr>
              <a:defRPr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副标题 2"/>
          <p:cNvSpPr>
            <a:spLocks noGrp="1"/>
          </p:cNvSpPr>
          <p:nvPr>
            <p:ph type="subTitle" idx="1"/>
          </p:nvPr>
        </p:nvSpPr>
        <p:spPr>
          <a:xfrm>
            <a:off x="5258597" y="5194231"/>
            <a:ext cx="6581747" cy="365125"/>
          </a:xfrm>
          <a:prstGeom prst="rect">
            <a:avLst/>
          </a:prstGeom>
        </p:spPr>
        <p:txBody>
          <a:bodyPr>
            <a:normAutofit/>
          </a:bodyPr>
          <a:lstStyle>
            <a:lvl1pPr marL="0" indent="0" algn="ctr">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zh-CN" altLang="en-US" dirty="0"/>
              <a:t>单击此处编辑母版副标题样式</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5E137E13-6931-4ECB-BB5B-849FB74182C0}" type="datetimeFigureOut">
              <a:rPr lang="zh-CN" altLang="en-US" smtClean="0"/>
              <a:t>2025/9/4</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23CBF4B4-C160-4F55-AC7D-1C8FF5BA05FA}"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5" Type="http://schemas.openxmlformats.org/officeDocument/2006/relationships/theme" Target="../theme/theme2.xml"/><Relationship Id="rId4"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5B155A-6C3F-4654-B89E-25DB213E399B}" type="datetimeFigureOut">
              <a:rPr lang="zh-CN" altLang="en-US" smtClean="0"/>
              <a:t>2025/9/4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5CE2E0-6DDF-4FAE-9DBA-F1C48BF5C13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5B155A-6C3F-4654-B89E-25DB213E399B}" type="datetimeFigureOut">
              <a:rPr lang="zh-CN" altLang="en-US" smtClean="0"/>
              <a:t>2025/9/4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13DFD0-43BE-4F7F-9A24-606C17688484}"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1.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1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3.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14.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25.png"/><Relationship Id="rId5" Type="http://schemas.openxmlformats.org/officeDocument/2006/relationships/hyperlink" Target="https://github.com/yhchen-tsinghua/routing-anomaly-detection" TargetMode="Externa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17.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tags" Target="../tags/tag18.xml"/><Relationship Id="rId5" Type="http://schemas.openxmlformats.org/officeDocument/2006/relationships/image" Target="../media/image27.emf"/><Relationship Id="rId4" Type="http://schemas.openxmlformats.org/officeDocument/2006/relationships/oleObject" Target="../embeddings/oleObject1.bin"/></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tags" Target="../tags/tag19.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image" Target="../media/image28.w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tags" Target="../tags/tag20.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tags" Target="../tags/tag2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tags" Target="../tags/tag22.xml"/><Relationship Id="rId4" Type="http://schemas.openxmlformats.org/officeDocument/2006/relationships/hyperlink" Target="https://github.com/Xinhao-Deng/Website-Fingerprinting-Library" TargetMode="External"/></Relationships>
</file>

<file path=ppt/slides/_rels/slide23.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notesSlide" Target="../notesSlides/notesSlide23.xml"/><Relationship Id="rId7" Type="http://schemas.openxmlformats.org/officeDocument/2006/relationships/image" Target="../media/image35.svg"/><Relationship Id="rId2" Type="http://schemas.openxmlformats.org/officeDocument/2006/relationships/slideLayout" Target="../slideLayouts/slideLayout5.xml"/><Relationship Id="rId1" Type="http://schemas.openxmlformats.org/officeDocument/2006/relationships/tags" Target="../tags/tag23.xml"/><Relationship Id="rId6" Type="http://schemas.openxmlformats.org/officeDocument/2006/relationships/image" Target="../media/image34.png"/><Relationship Id="rId5" Type="http://schemas.openxmlformats.org/officeDocument/2006/relationships/image" Target="../media/image33.svg"/><Relationship Id="rId4" Type="http://schemas.openxmlformats.org/officeDocument/2006/relationships/image" Target="../media/image32.png"/><Relationship Id="rId9" Type="http://schemas.openxmlformats.org/officeDocument/2006/relationships/image" Target="../media/image37.sv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tags" Target="../tags/tag24.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xml"/><Relationship Id="rId1" Type="http://schemas.openxmlformats.org/officeDocument/2006/relationships/tags" Target="../tags/tag25.xml"/><Relationship Id="rId5" Type="http://schemas.openxmlformats.org/officeDocument/2006/relationships/image" Target="../media/image39.png"/><Relationship Id="rId4" Type="http://schemas.openxmlformats.org/officeDocument/2006/relationships/image" Target="../media/image38.png"/></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45.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5.xml"/><Relationship Id="rId1" Type="http://schemas.openxmlformats.org/officeDocument/2006/relationships/tags" Target="../tags/tag26.xml"/><Relationship Id="rId5" Type="http://schemas.openxmlformats.org/officeDocument/2006/relationships/image" Target="../media/image47.png"/><Relationship Id="rId4" Type="http://schemas.openxmlformats.org/officeDocument/2006/relationships/image" Target="../media/image46.png"/></Relationships>
</file>

<file path=ppt/slides/_rels/slide2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image" Target="../media/image49.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5.xml"/><Relationship Id="rId1" Type="http://schemas.openxmlformats.org/officeDocument/2006/relationships/tags" Target="../tags/tag27.xml"/><Relationship Id="rId5" Type="http://schemas.openxmlformats.org/officeDocument/2006/relationships/hyperlink" Target="https://arxiv.org/abs/2307.15043" TargetMode="External"/><Relationship Id="rId4" Type="http://schemas.openxmlformats.org/officeDocument/2006/relationships/hyperlink" Target="https://github.com/THUDM/ChatGLM3" TargetMode="Externa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5.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8.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pPr algn="ctr"/>
            <a:r>
              <a:rPr kumimoji="1" lang="zh-CN" altLang="en-US" dirty="0">
                <a:solidFill>
                  <a:schemeClr val="bg1">
                    <a:lumMod val="95000"/>
                  </a:schemeClr>
                </a:solidFill>
              </a:rPr>
              <a:t>实验安排</a:t>
            </a:r>
          </a:p>
        </p:txBody>
      </p:sp>
      <p:sp>
        <p:nvSpPr>
          <p:cNvPr id="3" name="矩形 2"/>
          <p:cNvSpPr/>
          <p:nvPr/>
        </p:nvSpPr>
        <p:spPr>
          <a:xfrm>
            <a:off x="565266" y="169250"/>
            <a:ext cx="2108269" cy="369332"/>
          </a:xfrm>
          <a:prstGeom prst="rect">
            <a:avLst/>
          </a:prstGeom>
        </p:spPr>
        <p:txBody>
          <a:bodyPr wrap="none">
            <a:spAutoFit/>
          </a:bodyPr>
          <a:lstStyle/>
          <a:p>
            <a:r>
              <a:rPr kumimoji="1" lang="zh-CN" altLang="en-US" b="1" dirty="0">
                <a:solidFill>
                  <a:schemeClr val="bg1">
                    <a:lumMod val="50000"/>
                  </a:schemeClr>
                </a:solidFill>
              </a:rPr>
              <a:t>网络空间安全导论</a:t>
            </a:r>
            <a:endParaRPr lang="zh-CN" altLang="en-US" b="1" dirty="0">
              <a:solidFill>
                <a:schemeClr val="bg1">
                  <a:lumMod val="50000"/>
                </a:schemeClr>
              </a:solidFill>
            </a:endParaRPr>
          </a:p>
        </p:txBody>
      </p:sp>
      <p:pic>
        <p:nvPicPr>
          <p:cNvPr id="5" name="图片 4"/>
          <p:cNvPicPr>
            <a:picLocks noChangeAspect="1"/>
          </p:cNvPicPr>
          <p:nvPr/>
        </p:nvPicPr>
        <p:blipFill>
          <a:blip r:embed="rId3"/>
          <a:stretch>
            <a:fillRect/>
          </a:stretch>
        </p:blipFill>
        <p:spPr>
          <a:xfrm>
            <a:off x="239235" y="191706"/>
            <a:ext cx="326031" cy="324421"/>
          </a:xfrm>
          <a:prstGeom prst="ellipse">
            <a:avLst/>
          </a:prstGeom>
          <a:ln w="63500" cap="rnd">
            <a:noFill/>
          </a:ln>
          <a:effectLst>
            <a:outerShdw blurRad="381000" dist="292100" dir="5400000" sx="-80000" sy="-18000" rotWithShape="0">
              <a:srgbClr val="000000">
                <a:alpha val="22000"/>
              </a:srgbClr>
            </a:outerShdw>
            <a:reflection blurRad="6350" stA="50000" endA="300" endPos="55500" dist="50800" dir="5400000" sy="-100000" algn="bl" rotWithShape="0"/>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682625" y="867410"/>
            <a:ext cx="10682605" cy="569595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1009105" y="1635851"/>
            <a:ext cx="10785475" cy="4875530"/>
          </a:xfrm>
          <a:prstGeom prst="rect">
            <a:avLst/>
          </a:prstGeom>
        </p:spPr>
        <p:txBody>
          <a:bodyPr wrap="square">
            <a:noAutofit/>
          </a:bodyPr>
          <a:lstStyle/>
          <a:p>
            <a:pPr lvl="0" latinLnBrk="1">
              <a:lnSpc>
                <a:spcPct val="15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kumimoji="0" lang="zh-CN" altLang="en-US" sz="2000" b="0" i="0" u="none" strike="noStrike" kern="1200" cap="none" spc="0" normalizeH="0" baseline="0" noProof="0" dirty="0">
                <a:ln>
                  <a:noFill/>
                </a:ln>
                <a:uLnTx/>
                <a:uFillTx/>
                <a:latin typeface="微软雅黑" panose="020B0503020204020204" pitchFamily="34" charset="-122"/>
                <a:ea typeface="微软雅黑" panose="020B0503020204020204" pitchFamily="34" charset="-122"/>
                <a:cs typeface="Times New Roman" panose="02020503050405090304" pitchFamily="18" charset="0"/>
              </a:rPr>
              <a:t>实验需要完成如下步骤：</a:t>
            </a:r>
            <a:endParaRPr kumimoji="0" lang="en-US" altLang="zh-CN" sz="2000" b="0" i="0" u="none" strike="noStrike" kern="1200" cap="none" spc="0" normalizeH="0" baseline="0" noProof="0" dirty="0">
              <a:ln>
                <a:noFill/>
              </a:ln>
              <a:uLnTx/>
              <a:uFillTx/>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20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1.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给出一个</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C</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语言受害程序，包含一个不设长度检查的 gets 函数调用</a:t>
            </a:r>
          </a:p>
          <a:p>
            <a:pPr lvl="0" latinLnBrk="1">
              <a:lnSpc>
                <a:spcPct val="20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关闭内存防御方案（</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ASLR</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Stack Canary</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等）的条件下编译受害程序</a:t>
            </a:r>
          </a:p>
          <a:p>
            <a:pPr lvl="0" latinLnBrk="1">
              <a:lnSpc>
                <a:spcPct val="20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3. </a:t>
            </a:r>
            <a:r>
              <a:rPr sz="2000" dirty="0">
                <a:latin typeface="微软雅黑" panose="020B0503020204020204" pitchFamily="34" charset="-122"/>
                <a:ea typeface="微软雅黑" panose="020B0503020204020204" pitchFamily="34" charset="-122"/>
                <a:cs typeface="Times New Roman" panose="02020503050405090304" pitchFamily="18" charset="0"/>
              </a:rPr>
              <a:t>对受害程序进行反汇编，并分析汇编码</a:t>
            </a:r>
            <a:r>
              <a:rPr lang="zh-CN" sz="2000" dirty="0">
                <a:latin typeface="微软雅黑" panose="020B0503020204020204" pitchFamily="34" charset="-122"/>
                <a:ea typeface="微软雅黑" panose="020B0503020204020204" pitchFamily="34" charset="-122"/>
                <a:cs typeface="Times New Roman" panose="02020503050405090304" pitchFamily="18" charset="0"/>
              </a:rPr>
              <a:t>，可以使用 IDA Pro</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这类专用的逆向分析工具</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20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4.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编写恶意程序，构造非法输入，推荐使用 Python 的 pwntools 工具</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20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5.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执行恶意程序，恶意执行目标函数</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7" name="标题 1"/>
          <p:cNvSpPr>
            <a:spLocks noGrp="1"/>
          </p:cNvSpPr>
          <p:nvPr>
            <p:ph type="title"/>
          </p:nvPr>
        </p:nvSpPr>
        <p:spPr>
          <a:xfrm>
            <a:off x="1131376" y="136525"/>
            <a:ext cx="8022720" cy="725407"/>
          </a:xfrm>
        </p:spPr>
        <p:txBody>
          <a:bodyPr vert="horz" lIns="91440" tIns="45720" rIns="91440" bIns="45720" rtlCol="0" anchor="ctr">
            <a:normAutofit/>
          </a:bodyPr>
          <a:lstStyle/>
          <a:p>
            <a:r>
              <a:rPr kumimoji="1" lang="zh-CN" altLang="en-US" dirty="0">
                <a:solidFill>
                  <a:schemeClr val="tx1"/>
                </a:solidFill>
              </a:rPr>
              <a:t>实验六：</a:t>
            </a:r>
            <a:r>
              <a:rPr kumimoji="1" lang="zh-CN" altLang="en-US" dirty="0"/>
              <a:t>简单栈溢出实验</a:t>
            </a:r>
          </a:p>
        </p:txBody>
      </p:sp>
      <p:sp>
        <p:nvSpPr>
          <p:cNvPr id="8" name="TextBox 7"/>
          <p:cNvSpPr txBox="1"/>
          <p:nvPr/>
        </p:nvSpPr>
        <p:spPr>
          <a:xfrm>
            <a:off x="9102725" y="136525"/>
            <a:ext cx="294640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73025" y="819785"/>
            <a:ext cx="7400290" cy="6038215"/>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43" name="TextBox 42"/>
          <p:cNvSpPr txBox="1"/>
          <p:nvPr/>
        </p:nvSpPr>
        <p:spPr>
          <a:xfrm>
            <a:off x="111760" y="1137285"/>
            <a:ext cx="7362190" cy="5477510"/>
          </a:xfrm>
          <a:prstGeom prst="rect">
            <a:avLst/>
          </a:prstGeom>
          <a:noFill/>
        </p:spPr>
        <p:txBody>
          <a:bodyPr wrap="square">
            <a:noAutofit/>
          </a:bodyPr>
          <a:lstStyle/>
          <a:p>
            <a:pPr lvl="0" latinLnBrk="1">
              <a:lnSpc>
                <a:spcPct val="15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尝试复现真实世界当中的</a:t>
            </a: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Nginx</a:t>
            </a: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的栈溢出漏洞：</a:t>
            </a: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CVE-2013-2028</a:t>
            </a:r>
            <a:endParaRPr lang="en-US" altLang="zh-CN" dirty="0">
              <a:effectLst/>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掌握在现实世界中可行的漏洞利用技巧：</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BROP</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，理解</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BROP</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如何绕过</a:t>
            </a:r>
          </a:p>
          <a:p>
            <a:pPr lvl="0" latinLnBrk="1">
              <a:lnSpc>
                <a:spcPct val="15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Canary</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ASLR</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等防御机制</a:t>
            </a:r>
          </a:p>
          <a:p>
            <a:pPr lvl="0" latinLnBrk="1">
              <a:lnSpc>
                <a:spcPct val="15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实验要求：</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1. </a:t>
            </a: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去</a:t>
            </a: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CVE</a:t>
            </a: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中检索该漏洞相关的信息</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2.</a:t>
            </a: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 部署存在漏洞的</a:t>
            </a: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Nginx</a:t>
            </a: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版本</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3. </a:t>
            </a: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编写漏洞利用源代码，可使用现有工具库，亦可参考现有源代码，但需要在实验报告中标明出处，禁止抄袭源代码</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4. </a:t>
            </a: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连接</a:t>
            </a: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Shell</a:t>
            </a: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，完全控制</a:t>
            </a:r>
            <a:r>
              <a:rPr lang="en-US" altLang="zh-CN" dirty="0">
                <a:latin typeface="微软雅黑" panose="020B0503020204020204" pitchFamily="34" charset="-122"/>
                <a:ea typeface="微软雅黑" panose="020B0503020204020204" pitchFamily="34" charset="-122"/>
                <a:cs typeface="Times New Roman" panose="02020503050405090304" pitchFamily="18" charset="0"/>
                <a:sym typeface="+mn-ea"/>
              </a:rPr>
              <a:t>Nginx</a:t>
            </a:r>
            <a:r>
              <a:rPr lang="zh-CN" altLang="en-US" dirty="0">
                <a:latin typeface="微软雅黑" panose="020B0503020204020204" pitchFamily="34" charset="-122"/>
                <a:ea typeface="微软雅黑" panose="020B0503020204020204" pitchFamily="34" charset="-122"/>
                <a:cs typeface="Times New Roman" panose="02020503050405090304" pitchFamily="18" charset="0"/>
                <a:sym typeface="+mn-ea"/>
              </a:rPr>
              <a:t>服务器，并尝试访问受害服务其文件系统</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endParaRPr>
          </a:p>
          <a:p>
            <a:pPr lvl="0" latinLnBrk="1">
              <a:lnSpc>
                <a:spcPct val="15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实验资料：</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marL="457200" lvl="0" indent="-457200" latinLnBrk="1">
              <a:lnSpc>
                <a:spcPct val="150000"/>
              </a:lnSpc>
              <a:buAutoNum type="arabicPeriod"/>
            </a:pPr>
            <a:r>
              <a:rPr lang="en-US" altLang="zh-CN" sz="2000" b="1" dirty="0">
                <a:latin typeface="微软雅黑" panose="020B0503020204020204" pitchFamily="34" charset="-122"/>
                <a:ea typeface="微软雅黑" panose="020B0503020204020204" pitchFamily="34" charset="-122"/>
                <a:cs typeface="Times New Roman" panose="02020503050405090304" pitchFamily="18" charset="0"/>
                <a:sym typeface="+mn-ea"/>
              </a:rPr>
              <a:t>CVE</a:t>
            </a:r>
            <a:r>
              <a:rPr lang="zh-CN" altLang="en-US" sz="2000" b="1" dirty="0">
                <a:latin typeface="微软雅黑" panose="020B0503020204020204" pitchFamily="34" charset="-122"/>
                <a:ea typeface="微软雅黑" panose="020B0503020204020204" pitchFamily="34" charset="-122"/>
                <a:cs typeface="Times New Roman" panose="02020503050405090304" pitchFamily="18" charset="0"/>
                <a:sym typeface="+mn-ea"/>
              </a:rPr>
              <a:t>：</a:t>
            </a:r>
            <a:r>
              <a:rPr lang="en-US" altLang="zh-CN" sz="2000" b="1"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sym typeface="+mn-ea"/>
              </a:rPr>
              <a:t>https://cve.mitre.org/ </a:t>
            </a:r>
          </a:p>
        </p:txBody>
      </p:sp>
      <p:sp>
        <p:nvSpPr>
          <p:cNvPr id="45" name="标题 1"/>
          <p:cNvSpPr>
            <a:spLocks noGrp="1"/>
          </p:cNvSpPr>
          <p:nvPr>
            <p:ph type="title"/>
          </p:nvPr>
        </p:nvSpPr>
        <p:spPr>
          <a:xfrm>
            <a:off x="1131376" y="136525"/>
            <a:ext cx="8022720" cy="725407"/>
          </a:xfrm>
        </p:spPr>
        <p:txBody>
          <a:bodyPr vert="horz" lIns="91440" tIns="45720" rIns="91440" bIns="45720" rtlCol="0" anchor="ctr">
            <a:normAutofit fontScale="90000"/>
          </a:bodyPr>
          <a:lstStyle/>
          <a:p>
            <a:r>
              <a:rPr kumimoji="1" lang="zh-CN" altLang="en-US" dirty="0">
                <a:solidFill>
                  <a:schemeClr val="tx1"/>
                </a:solidFill>
              </a:rPr>
              <a:t>实验七：</a:t>
            </a:r>
            <a:r>
              <a:rPr kumimoji="1" dirty="0" err="1"/>
              <a:t>基于栈溢出的模拟勒索实验</a:t>
            </a:r>
            <a:endParaRPr kumimoji="1" dirty="0"/>
          </a:p>
        </p:txBody>
      </p:sp>
      <p:sp>
        <p:nvSpPr>
          <p:cNvPr id="46" name="TextBox 45"/>
          <p:cNvSpPr txBox="1"/>
          <p:nvPr/>
        </p:nvSpPr>
        <p:spPr>
          <a:xfrm>
            <a:off x="9085580" y="136525"/>
            <a:ext cx="2963545"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pic>
        <p:nvPicPr>
          <p:cNvPr id="6" name="Picture 5"/>
          <p:cNvPicPr>
            <a:picLocks noChangeAspect="1"/>
          </p:cNvPicPr>
          <p:nvPr/>
        </p:nvPicPr>
        <p:blipFill rotWithShape="1">
          <a:blip r:embed="rId4"/>
          <a:srcRect r="30531"/>
          <a:stretch>
            <a:fillRect/>
          </a:stretch>
        </p:blipFill>
        <p:spPr>
          <a:xfrm>
            <a:off x="7473005" y="1627270"/>
            <a:ext cx="4518335" cy="3403463"/>
          </a:xfrm>
          <a:prstGeom prst="rect">
            <a:avLst/>
          </a:prstGeom>
          <a:effectLst>
            <a:outerShdw blurRad="50800" dist="38100" dir="2700000" algn="tl" rotWithShape="0">
              <a:prstClr val="black">
                <a:alpha val="40000"/>
              </a:prstClr>
            </a:outerShdw>
          </a:effectLst>
        </p:spPr>
      </p:pic>
      <p:sp>
        <p:nvSpPr>
          <p:cNvPr id="7" name="文本框 11"/>
          <p:cNvSpPr txBox="1"/>
          <p:nvPr/>
        </p:nvSpPr>
        <p:spPr>
          <a:xfrm>
            <a:off x="8342816" y="5137883"/>
            <a:ext cx="2963417" cy="369332"/>
          </a:xfrm>
          <a:prstGeom prst="rect">
            <a:avLst/>
          </a:prstGeom>
          <a:noFill/>
        </p:spPr>
        <p:txBody>
          <a:bodyPr wrap="square" rtlCol="0">
            <a:spAutoFit/>
          </a:bodyPr>
          <a:lstStyle/>
          <a:p>
            <a:pPr algn="ctr"/>
            <a:r>
              <a:rPr lang="en-US" altLang="zh-CN" dirty="0">
                <a:solidFill>
                  <a:srgbClr val="000000"/>
                </a:solidFill>
                <a:ea typeface="微软雅黑" panose="020B0503020204020204" pitchFamily="34" charset="-122"/>
              </a:rPr>
              <a:t>CVE-2013-2028 </a:t>
            </a:r>
            <a:r>
              <a:rPr lang="zh-CN" altLang="en-US" dirty="0">
                <a:solidFill>
                  <a:srgbClr val="000000"/>
                </a:solidFill>
                <a:ea typeface="微软雅黑" panose="020B0503020204020204" pitchFamily="34" charset="-122"/>
              </a:rPr>
              <a:t>检索结果</a:t>
            </a:r>
            <a:endParaRPr lang="en-US" altLang="zh-CN" dirty="0">
              <a:solidFill>
                <a:srgbClr val="000000"/>
              </a:solidFill>
              <a:ea typeface="微软雅黑" panose="020B0503020204020204" pitchFamily="3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608965" y="991870"/>
            <a:ext cx="5841365" cy="568960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15" name="标题 1"/>
          <p:cNvSpPr>
            <a:spLocks noGrp="1"/>
          </p:cNvSpPr>
          <p:nvPr>
            <p:ph type="title"/>
          </p:nvPr>
        </p:nvSpPr>
        <p:spPr>
          <a:xfrm>
            <a:off x="1131376" y="136525"/>
            <a:ext cx="8022720" cy="725407"/>
          </a:xfrm>
        </p:spPr>
        <p:txBody>
          <a:bodyPr vert="horz" lIns="91440" tIns="45720" rIns="91440" bIns="45720" rtlCol="0" anchor="ctr">
            <a:normAutofit/>
          </a:bodyPr>
          <a:lstStyle/>
          <a:p>
            <a:r>
              <a:rPr kumimoji="1" lang="zh-CN" altLang="en-US" dirty="0">
                <a:solidFill>
                  <a:schemeClr val="tx1"/>
                </a:solidFill>
              </a:rPr>
              <a:t>实验八： </a:t>
            </a:r>
            <a:r>
              <a:rPr kumimoji="1" lang="en-US" altLang="zh-CN" dirty="0"/>
              <a:t>SYN</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洪泛</a:t>
            </a:r>
            <a:r>
              <a:rPr kumimoji="1" lang="zh-CN" altLang="en-US" dirty="0"/>
              <a:t>攻击</a:t>
            </a:r>
          </a:p>
        </p:txBody>
      </p:sp>
      <p:sp>
        <p:nvSpPr>
          <p:cNvPr id="16" name="TextBox 15"/>
          <p:cNvSpPr txBox="1"/>
          <p:nvPr/>
        </p:nvSpPr>
        <p:spPr>
          <a:xfrm>
            <a:off x="9121775" y="136525"/>
            <a:ext cx="292735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18" name="TextBox 17"/>
          <p:cNvSpPr txBox="1"/>
          <p:nvPr/>
        </p:nvSpPr>
        <p:spPr>
          <a:xfrm>
            <a:off x="1013640" y="1655355"/>
            <a:ext cx="5081270" cy="4639090"/>
          </a:xfrm>
          <a:prstGeom prst="rect">
            <a:avLst/>
          </a:prstGeom>
          <a:noFill/>
        </p:spPr>
        <p:txBody>
          <a:bodyPr wrap="square">
            <a:spAutoFit/>
          </a:bodyPr>
          <a:lstStyle/>
          <a:p>
            <a:pPr lvl="0" algn="just" latinLnBrk="1">
              <a:lnSpc>
                <a:spcPct val="13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sz="1800" dirty="0">
                <a:latin typeface="微软雅黑" panose="020B0503020204020204" pitchFamily="34" charset="-122"/>
                <a:ea typeface="微软雅黑" panose="020B0503020204020204" pitchFamily="34" charset="-122"/>
                <a:cs typeface="Times New Roman" panose="02020503050405090304" pitchFamily="18" charset="0"/>
              </a:rPr>
              <a:t>DDoS</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攻击天天都在发生，简单洪泛式</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DDoS</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攻击的代表是</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SYN</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洪泛攻击</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en-US" altLang="zh-CN" sz="1800" dirty="0">
              <a:effectLst/>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a:lnSpc>
                <a:spcPct val="100000"/>
              </a:lnSpc>
              <a:spcBef>
                <a:spcPts val="600"/>
              </a:spcBef>
              <a:spcAft>
                <a:spcPts val="600"/>
              </a:spcAft>
            </a:pPr>
            <a:r>
              <a:rPr lang="en-US" altLang="zh-CN" sz="1800" kern="100" dirty="0">
                <a:effectLst/>
                <a:latin typeface="微软雅黑" panose="020B0503020204020204" pitchFamily="34" charset="-122"/>
                <a:ea typeface="微软雅黑" panose="020B0503020204020204" pitchFamily="34" charset="-122"/>
              </a:rPr>
              <a:t>1. </a:t>
            </a:r>
            <a:r>
              <a:rPr lang="zh-CN" altLang="en-US" sz="1800" kern="100" dirty="0">
                <a:effectLst/>
                <a:latin typeface="微软雅黑" panose="020B0503020204020204" pitchFamily="34" charset="-122"/>
                <a:ea typeface="微软雅黑" panose="020B0503020204020204" pitchFamily="34" charset="-122"/>
              </a:rPr>
              <a:t>部署一台受害</a:t>
            </a:r>
            <a:r>
              <a:rPr lang="en-US" altLang="zh-CN" sz="1800" kern="100" dirty="0">
                <a:effectLst/>
                <a:latin typeface="微软雅黑" panose="020B0503020204020204" pitchFamily="34" charset="-122"/>
                <a:ea typeface="微软雅黑" panose="020B0503020204020204" pitchFamily="34" charset="-122"/>
              </a:rPr>
              <a:t>Web</a:t>
            </a:r>
            <a:r>
              <a:rPr lang="zh-CN" altLang="en-US" sz="1800" kern="100" dirty="0">
                <a:effectLst/>
                <a:latin typeface="微软雅黑" panose="020B0503020204020204" pitchFamily="34" charset="-122"/>
                <a:ea typeface="微软雅黑" panose="020B0503020204020204" pitchFamily="34" charset="-122"/>
              </a:rPr>
              <a:t>服务器，测量访问时延</a:t>
            </a:r>
            <a:endParaRPr lang="en-US" altLang="zh-CN" sz="1800" kern="100" dirty="0">
              <a:effectLst/>
              <a:latin typeface="微软雅黑" panose="020B0503020204020204" pitchFamily="34" charset="-122"/>
              <a:ea typeface="微软雅黑" panose="020B0503020204020204" pitchFamily="34" charset="-122"/>
            </a:endParaRPr>
          </a:p>
          <a:p>
            <a:pPr algn="just">
              <a:lnSpc>
                <a:spcPct val="100000"/>
              </a:lnSpc>
              <a:spcBef>
                <a:spcPts val="600"/>
              </a:spcBef>
              <a:spcAft>
                <a:spcPts val="600"/>
              </a:spcAft>
            </a:pPr>
            <a:r>
              <a:rPr lang="en-US" altLang="zh-CN" sz="1800" kern="100" dirty="0">
                <a:effectLst/>
                <a:latin typeface="微软雅黑" panose="020B0503020204020204" pitchFamily="34" charset="-122"/>
                <a:ea typeface="微软雅黑" panose="020B0503020204020204" pitchFamily="34" charset="-122"/>
              </a:rPr>
              <a:t>2.</a:t>
            </a:r>
            <a:r>
              <a:rPr dirty="0">
                <a:latin typeface="微软雅黑" panose="020B0503020204020204" pitchFamily="34" charset="-122"/>
                <a:ea typeface="微软雅黑" panose="020B0503020204020204" pitchFamily="34" charset="-122"/>
              </a:rPr>
              <a:t>攻击者启动 50 个线程，调用 Scapy 库，持续伪造 SYN 请求报文</a:t>
            </a:r>
          </a:p>
          <a:p>
            <a:pPr algn="just">
              <a:lnSpc>
                <a:spcPct val="100000"/>
              </a:lnSpc>
              <a:spcBef>
                <a:spcPts val="600"/>
              </a:spcBef>
              <a:spcAft>
                <a:spcPts val="600"/>
              </a:spcAft>
            </a:pPr>
            <a:r>
              <a:rPr lang="en-US" dirty="0">
                <a:latin typeface="微软雅黑" panose="020B0503020204020204" pitchFamily="34" charset="-122"/>
                <a:ea typeface="微软雅黑" panose="020B0503020204020204" pitchFamily="34" charset="-122"/>
              </a:rPr>
              <a:t>3.在客户端再次启动浏览器</a:t>
            </a:r>
            <a:r>
              <a:rPr lang="zh-CN" altLang="en-US" dirty="0">
                <a:latin typeface="微软雅黑" panose="020B0503020204020204" pitchFamily="34" charset="-122"/>
                <a:ea typeface="微软雅黑" panose="020B0503020204020204" pitchFamily="34" charset="-122"/>
              </a:rPr>
              <a:t>，发现对应</a:t>
            </a:r>
            <a:r>
              <a:rPr lang="en-US" dirty="0">
                <a:latin typeface="微软雅黑" panose="020B0503020204020204" pitchFamily="34" charset="-122"/>
                <a:ea typeface="微软雅黑" panose="020B0503020204020204" pitchFamily="34" charset="-122"/>
              </a:rPr>
              <a:t>Web </a:t>
            </a:r>
            <a:r>
              <a:rPr lang="en-US" dirty="0" err="1">
                <a:latin typeface="微软雅黑" panose="020B0503020204020204" pitchFamily="34" charset="-122"/>
                <a:ea typeface="微软雅黑" panose="020B0503020204020204" pitchFamily="34" charset="-122"/>
              </a:rPr>
              <a:t>页面无法打开（或存在很大延时</a:t>
            </a:r>
            <a:r>
              <a:rPr lang="en-US" dirty="0">
                <a:latin typeface="微软雅黑" panose="020B0503020204020204" pitchFamily="34" charset="-122"/>
                <a:ea typeface="微软雅黑" panose="020B0503020204020204" pitchFamily="34" charset="-122"/>
              </a:rPr>
              <a:t>）</a:t>
            </a:r>
          </a:p>
          <a:p>
            <a:pPr algn="just">
              <a:lnSpc>
                <a:spcPct val="100000"/>
              </a:lnSpc>
              <a:spcBef>
                <a:spcPts val="600"/>
              </a:spcBef>
              <a:spcAft>
                <a:spcPts val="600"/>
              </a:spcAft>
            </a:pPr>
            <a:endParaRPr lang="en-US" dirty="0">
              <a:latin typeface="微软雅黑" panose="020B0503020204020204" pitchFamily="34" charset="-122"/>
              <a:ea typeface="微软雅黑" panose="020B0503020204020204" pitchFamily="34" charset="-122"/>
            </a:endParaRPr>
          </a:p>
          <a:p>
            <a:pPr algn="just">
              <a:lnSpc>
                <a:spcPct val="115000"/>
              </a:lnSpc>
              <a:spcBef>
                <a:spcPts val="600"/>
              </a:spcBef>
              <a:spcAft>
                <a:spcPts val="600"/>
              </a:spcAft>
            </a:pPr>
            <a:r>
              <a:rPr lang="zh-CN" altLang="en-US" sz="2400" b="1" u="sng" kern="100" dirty="0">
                <a:solidFill>
                  <a:srgbClr val="C00000"/>
                </a:solidFill>
                <a:latin typeface="微软雅黑" panose="020B0503020204020204" pitchFamily="34" charset="-122"/>
                <a:ea typeface="微软雅黑" panose="020B0503020204020204" pitchFamily="34" charset="-122"/>
              </a:rPr>
              <a:t>本实验千万要注意安全</a:t>
            </a:r>
            <a:endParaRPr lang="en-US" altLang="zh-CN" b="1" u="sng" kern="100" dirty="0">
              <a:solidFill>
                <a:srgbClr val="00B050"/>
              </a:solidFill>
              <a:latin typeface="微软雅黑" panose="020B0503020204020204" pitchFamily="34" charset="-122"/>
              <a:ea typeface="微软雅黑" panose="020B0503020204020204" pitchFamily="34" charset="-122"/>
            </a:endParaRP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88846" y="1714500"/>
            <a:ext cx="2730500" cy="3429000"/>
          </a:xfrm>
          <a:prstGeom prst="rect">
            <a:avLst/>
          </a:prstGeom>
          <a:noFill/>
          <a:extLst>
            <a:ext uri="{909E8E84-426E-40DD-AFC4-6F175D3DCCD1}">
              <a14:hiddenFill xmlns:a14="http://schemas.microsoft.com/office/drawing/2010/main">
                <a:solidFill>
                  <a:srgbClr val="FFFFFF"/>
                </a:solidFill>
              </a14:hiddenFill>
            </a:ext>
          </a:extLst>
        </p:spPr>
      </p:pic>
      <p:sp>
        <p:nvSpPr>
          <p:cNvPr id="14" name="文本框 13"/>
          <p:cNvSpPr txBox="1"/>
          <p:nvPr/>
        </p:nvSpPr>
        <p:spPr>
          <a:xfrm>
            <a:off x="7843969" y="5407375"/>
            <a:ext cx="2675377" cy="400110"/>
          </a:xfrm>
          <a:prstGeom prst="rect">
            <a:avLst/>
          </a:prstGeom>
          <a:noFill/>
        </p:spPr>
        <p:txBody>
          <a:bodyPr wrap="square">
            <a:spAutoFit/>
          </a:bodyPr>
          <a:lstStyle/>
          <a:p>
            <a:pPr algn="ctr"/>
            <a:r>
              <a:rPr lang="en-US" altLang="zh-CN" sz="2000" dirty="0">
                <a:latin typeface="微软雅黑" panose="020B0503020204020204" pitchFamily="34" charset="-122"/>
                <a:ea typeface="微软雅黑" panose="020B0503020204020204" pitchFamily="34" charset="-122"/>
              </a:rPr>
              <a:t>SYN</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洪泛</a:t>
            </a:r>
            <a:r>
              <a:rPr lang="zh-CN" altLang="en-US" sz="2000" dirty="0">
                <a:latin typeface="微软雅黑" panose="020B0503020204020204" pitchFamily="34" charset="-122"/>
                <a:ea typeface="微软雅黑" panose="020B0503020204020204" pitchFamily="34" charset="-122"/>
              </a:rPr>
              <a:t>攻击 示意图</a:t>
            </a:r>
            <a:endParaRPr lang="en-US" altLang="zh-CN" sz="20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357505" y="1555750"/>
            <a:ext cx="5841365" cy="437261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pic>
        <p:nvPicPr>
          <p:cNvPr id="8" name="图片 7"/>
          <p:cNvPicPr/>
          <p:nvPr/>
        </p:nvPicPr>
        <p:blipFill>
          <a:blip r:embed="rId4"/>
          <a:stretch>
            <a:fillRect/>
          </a:stretch>
        </p:blipFill>
        <p:spPr>
          <a:xfrm>
            <a:off x="6561455" y="3632835"/>
            <a:ext cx="5274310" cy="1976755"/>
          </a:xfrm>
          <a:prstGeom prst="rect">
            <a:avLst/>
          </a:prstGeom>
          <a:effectLst>
            <a:outerShdw blurRad="63500" sx="102000" sy="102000" algn="ctr" rotWithShape="0">
              <a:prstClr val="black">
                <a:alpha val="40000"/>
              </a:prstClr>
            </a:outerShdw>
          </a:effectLst>
        </p:spPr>
      </p:pic>
      <p:grpSp>
        <p:nvGrpSpPr>
          <p:cNvPr id="9" name="组合 8"/>
          <p:cNvGrpSpPr/>
          <p:nvPr/>
        </p:nvGrpSpPr>
        <p:grpSpPr>
          <a:xfrm>
            <a:off x="6561568" y="1504471"/>
            <a:ext cx="5274310" cy="1811020"/>
            <a:chOff x="11960922" y="-1376572"/>
            <a:chExt cx="5274310" cy="1811020"/>
          </a:xfrm>
        </p:grpSpPr>
        <p:pic>
          <p:nvPicPr>
            <p:cNvPr id="10" name="图片 9"/>
            <p:cNvPicPr/>
            <p:nvPr/>
          </p:nvPicPr>
          <p:blipFill>
            <a:blip r:embed="rId5"/>
            <a:stretch>
              <a:fillRect/>
            </a:stretch>
          </p:blipFill>
          <p:spPr>
            <a:xfrm>
              <a:off x="11960922" y="-1376572"/>
              <a:ext cx="5274310" cy="1811020"/>
            </a:xfrm>
            <a:prstGeom prst="rect">
              <a:avLst/>
            </a:prstGeom>
            <a:effectLst>
              <a:outerShdw blurRad="63500" sx="102000" sy="102000" algn="ctr" rotWithShape="0">
                <a:prstClr val="black">
                  <a:alpha val="40000"/>
                </a:prstClr>
              </a:outerShdw>
            </a:effectLst>
          </p:spPr>
        </p:pic>
        <p:sp>
          <p:nvSpPr>
            <p:cNvPr id="11" name="文本框 10"/>
            <p:cNvSpPr txBox="1"/>
            <p:nvPr/>
          </p:nvSpPr>
          <p:spPr>
            <a:xfrm>
              <a:off x="12879099" y="22334"/>
              <a:ext cx="1337187" cy="369332"/>
            </a:xfrm>
            <a:prstGeom prst="rect">
              <a:avLst/>
            </a:prstGeom>
            <a:noFill/>
          </p:spPr>
          <p:txBody>
            <a:bodyPr wrap="square" rtlCol="0">
              <a:spAutoFit/>
            </a:bodyPr>
            <a:lstStyle/>
            <a:p>
              <a:r>
                <a:rPr lang="zh-CN" altLang="en-US" dirty="0">
                  <a:solidFill>
                    <a:schemeClr val="bg1"/>
                  </a:solidFill>
                </a:rPr>
                <a:t>服务器异常</a:t>
              </a:r>
            </a:p>
          </p:txBody>
        </p:sp>
      </p:grpSp>
      <p:sp>
        <p:nvSpPr>
          <p:cNvPr id="12" name="文本框 11"/>
          <p:cNvSpPr txBox="1"/>
          <p:nvPr/>
        </p:nvSpPr>
        <p:spPr>
          <a:xfrm>
            <a:off x="7479490" y="5185244"/>
            <a:ext cx="1337187" cy="369332"/>
          </a:xfrm>
          <a:prstGeom prst="rect">
            <a:avLst/>
          </a:prstGeom>
          <a:noFill/>
        </p:spPr>
        <p:txBody>
          <a:bodyPr wrap="square" rtlCol="0">
            <a:spAutoFit/>
          </a:bodyPr>
          <a:lstStyle/>
          <a:p>
            <a:r>
              <a:rPr lang="zh-CN" altLang="en-US" dirty="0">
                <a:solidFill>
                  <a:schemeClr val="bg1"/>
                </a:solidFill>
              </a:rPr>
              <a:t>客户端异常</a:t>
            </a:r>
          </a:p>
        </p:txBody>
      </p:sp>
      <p:sp>
        <p:nvSpPr>
          <p:cNvPr id="15" name="标题 1"/>
          <p:cNvSpPr>
            <a:spLocks noGrp="1"/>
          </p:cNvSpPr>
          <p:nvPr>
            <p:ph type="title"/>
          </p:nvPr>
        </p:nvSpPr>
        <p:spPr>
          <a:xfrm>
            <a:off x="1131376" y="136525"/>
            <a:ext cx="8022720" cy="725407"/>
          </a:xfrm>
        </p:spPr>
        <p:txBody>
          <a:bodyPr vert="horz" lIns="91440" tIns="45720" rIns="91440" bIns="45720" rtlCol="0" anchor="ctr">
            <a:normAutofit fontScale="90000"/>
          </a:bodyPr>
          <a:lstStyle/>
          <a:p>
            <a:r>
              <a:rPr kumimoji="1" lang="zh-CN" altLang="en-US" dirty="0">
                <a:solidFill>
                  <a:schemeClr val="tx1"/>
                </a:solidFill>
              </a:rPr>
              <a:t>实验九：</a:t>
            </a:r>
            <a:r>
              <a:rPr kumimoji="1" lang="zh-CN" altLang="en-US" dirty="0"/>
              <a:t>基于</a:t>
            </a:r>
            <a:r>
              <a:rPr kumimoji="1" lang="en-US" altLang="zh-CN" dirty="0"/>
              <a:t>IPID</a:t>
            </a:r>
            <a:r>
              <a:rPr kumimoji="1" lang="zh-CN" altLang="en-US" dirty="0"/>
              <a:t>的</a:t>
            </a:r>
            <a:r>
              <a:rPr kumimoji="1" lang="en-US" altLang="zh-CN" dirty="0"/>
              <a:t>TCP</a:t>
            </a:r>
            <a:r>
              <a:rPr kumimoji="1" lang="zh-CN" altLang="en-US" dirty="0"/>
              <a:t>侧信道漏洞</a:t>
            </a:r>
          </a:p>
        </p:txBody>
      </p:sp>
      <p:sp>
        <p:nvSpPr>
          <p:cNvPr id="16" name="TextBox 15"/>
          <p:cNvSpPr txBox="1"/>
          <p:nvPr/>
        </p:nvSpPr>
        <p:spPr>
          <a:xfrm>
            <a:off x="9158605" y="136525"/>
            <a:ext cx="289052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18" name="TextBox 17"/>
          <p:cNvSpPr txBox="1"/>
          <p:nvPr/>
        </p:nvSpPr>
        <p:spPr>
          <a:xfrm>
            <a:off x="826770" y="2029279"/>
            <a:ext cx="5027295" cy="3604256"/>
          </a:xfrm>
          <a:prstGeom prst="rect">
            <a:avLst/>
          </a:prstGeom>
          <a:noFill/>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网络侧信道攻击借助通讯内容无关信息干涉通讯的正常进行，可实现链接的强制中断或虚假信息注入</a:t>
            </a:r>
            <a:endPar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a:lnSpc>
                <a:spcPct val="115000"/>
              </a:lnSpc>
              <a:spcBef>
                <a:spcPts val="600"/>
              </a:spcBef>
              <a:spcAft>
                <a:spcPts val="600"/>
              </a:spcAft>
            </a:pPr>
            <a:r>
              <a:rPr lang="zh-CN" altLang="zh-CN" sz="2000" kern="100" dirty="0">
                <a:solidFill>
                  <a:srgbClr val="222222"/>
                </a:solidFill>
                <a:effectLst/>
                <a:latin typeface="微软雅黑" panose="020B0503020204020204" pitchFamily="34" charset="-122"/>
                <a:ea typeface="微软雅黑" panose="020B0503020204020204" pitchFamily="34" charset="-122"/>
              </a:rPr>
              <a:t>复现基于</a:t>
            </a:r>
            <a:r>
              <a:rPr lang="en-US" altLang="zh-CN" sz="2000" kern="100" dirty="0">
                <a:solidFill>
                  <a:srgbClr val="222222"/>
                </a:solidFill>
                <a:effectLst/>
                <a:latin typeface="微软雅黑" panose="020B0503020204020204" pitchFamily="34" charset="-122"/>
                <a:ea typeface="微软雅黑" panose="020B0503020204020204" pitchFamily="34" charset="-122"/>
              </a:rPr>
              <a:t>IPID</a:t>
            </a:r>
            <a:r>
              <a:rPr lang="zh-CN" altLang="zh-CN" sz="2000" kern="100" dirty="0">
                <a:solidFill>
                  <a:srgbClr val="222222"/>
                </a:solidFill>
                <a:effectLst/>
                <a:latin typeface="微软雅黑" panose="020B0503020204020204" pitchFamily="34" charset="-122"/>
                <a:ea typeface="微软雅黑" panose="020B0503020204020204" pitchFamily="34" charset="-122"/>
              </a:rPr>
              <a:t>计数器的</a:t>
            </a:r>
            <a:r>
              <a:rPr lang="en-US" altLang="zh-CN" sz="2000" kern="100" dirty="0">
                <a:solidFill>
                  <a:srgbClr val="222222"/>
                </a:solidFill>
                <a:effectLst/>
                <a:latin typeface="微软雅黑" panose="020B0503020204020204" pitchFamily="34" charset="-122"/>
                <a:ea typeface="微软雅黑" panose="020B0503020204020204" pitchFamily="34" charset="-122"/>
              </a:rPr>
              <a:t>TCP</a:t>
            </a:r>
            <a:r>
              <a:rPr lang="zh-CN" altLang="zh-CN" sz="2000" kern="100" dirty="0">
                <a:solidFill>
                  <a:srgbClr val="222222"/>
                </a:solidFill>
                <a:effectLst/>
                <a:latin typeface="微软雅黑" panose="020B0503020204020204" pitchFamily="34" charset="-122"/>
                <a:ea typeface="微软雅黑" panose="020B0503020204020204" pitchFamily="34" charset="-122"/>
              </a:rPr>
              <a:t>连接</a:t>
            </a:r>
            <a:r>
              <a:rPr lang="zh-CN" altLang="en-US" sz="2000" kern="100" dirty="0">
                <a:solidFill>
                  <a:srgbClr val="222222"/>
                </a:solidFill>
                <a:effectLst/>
                <a:latin typeface="微软雅黑" panose="020B0503020204020204" pitchFamily="34" charset="-122"/>
                <a:ea typeface="微软雅黑" panose="020B0503020204020204" pitchFamily="34" charset="-122"/>
              </a:rPr>
              <a:t>注入</a:t>
            </a:r>
            <a:r>
              <a:rPr lang="zh-CN" altLang="zh-CN" sz="2000" kern="100" dirty="0">
                <a:solidFill>
                  <a:srgbClr val="222222"/>
                </a:solidFill>
                <a:effectLst/>
                <a:latin typeface="微软雅黑" panose="020B0503020204020204" pitchFamily="34" charset="-122"/>
                <a:ea typeface="微软雅黑" panose="020B0503020204020204" pitchFamily="34" charset="-122"/>
              </a:rPr>
              <a:t>攻击，了解网络协议栈常见安全威胁及漏洞</a:t>
            </a:r>
            <a:r>
              <a:rPr lang="zh-CN" altLang="en-US" sz="2000" kern="100" dirty="0">
                <a:solidFill>
                  <a:srgbClr val="222222"/>
                </a:solidFill>
                <a:effectLst/>
                <a:latin typeface="微软雅黑" panose="020B0503020204020204" pitchFamily="34" charset="-122"/>
                <a:ea typeface="微软雅黑" panose="020B0503020204020204" pitchFamily="34" charset="-122"/>
              </a:rPr>
              <a:t>，</a:t>
            </a:r>
            <a:r>
              <a:rPr lang="zh-CN" altLang="zh-CN" sz="2000" kern="100" dirty="0">
                <a:solidFill>
                  <a:srgbClr val="222222"/>
                </a:solidFill>
                <a:effectLst/>
                <a:latin typeface="微软雅黑" panose="020B0503020204020204" pitchFamily="34" charset="-122"/>
                <a:ea typeface="微软雅黑" panose="020B0503020204020204" pitchFamily="34" charset="-122"/>
              </a:rPr>
              <a:t>加深对网络安全问题的认识</a:t>
            </a:r>
            <a:endParaRPr lang="zh-CN" altLang="zh-CN" sz="2000" kern="100" dirty="0">
              <a:effectLst/>
              <a:latin typeface="微软雅黑" panose="020B0503020204020204" pitchFamily="34" charset="-122"/>
              <a:ea typeface="微软雅黑" panose="020B0503020204020204" pitchFamily="34" charset="-122"/>
            </a:endParaRPr>
          </a:p>
        </p:txBody>
      </p:sp>
      <p:cxnSp>
        <p:nvCxnSpPr>
          <p:cNvPr id="19" name="Straight Connector 18"/>
          <p:cNvCxnSpPr/>
          <p:nvPr/>
        </p:nvCxnSpPr>
        <p:spPr>
          <a:xfrm>
            <a:off x="6598512" y="4566863"/>
            <a:ext cx="2655515" cy="0"/>
          </a:xfrm>
          <a:prstGeom prst="line">
            <a:avLst/>
          </a:prstGeom>
          <a:ln w="3175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0" name="文本框 11"/>
          <p:cNvSpPr txBox="1"/>
          <p:nvPr/>
        </p:nvSpPr>
        <p:spPr>
          <a:xfrm>
            <a:off x="9226237" y="4436767"/>
            <a:ext cx="1337187" cy="369332"/>
          </a:xfrm>
          <a:prstGeom prst="rect">
            <a:avLst/>
          </a:prstGeom>
          <a:noFill/>
          <a:ln>
            <a:noFill/>
          </a:ln>
        </p:spPr>
        <p:txBody>
          <a:bodyPr wrap="square" rtlCol="0">
            <a:spAutoFit/>
          </a:bodyPr>
          <a:lstStyle/>
          <a:p>
            <a:r>
              <a:rPr lang="zh-CN" altLang="en-US" b="1" dirty="0">
                <a:solidFill>
                  <a:schemeClr val="accent2">
                    <a:lumMod val="40000"/>
                    <a:lumOff val="60000"/>
                  </a:schemeClr>
                </a:solidFill>
              </a:rPr>
              <a:t>注入的消息</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p:cNvSpPr>
            <a:spLocks noGrp="1"/>
          </p:cNvSpPr>
          <p:nvPr>
            <p:ph type="title"/>
          </p:nvPr>
        </p:nvSpPr>
        <p:spPr>
          <a:xfrm>
            <a:off x="1131376" y="136525"/>
            <a:ext cx="8022720" cy="725407"/>
          </a:xfrm>
        </p:spPr>
        <p:txBody>
          <a:bodyPr vert="horz" lIns="91440" tIns="45720" rIns="91440" bIns="45720" rtlCol="0" anchor="ctr">
            <a:normAutofit fontScale="90000"/>
          </a:bodyPr>
          <a:lstStyle/>
          <a:p>
            <a:r>
              <a:rPr kumimoji="1" lang="zh-CN" altLang="en-US" dirty="0">
                <a:solidFill>
                  <a:schemeClr val="tx1"/>
                </a:solidFill>
              </a:rPr>
              <a:t>实验九：</a:t>
            </a:r>
            <a:r>
              <a:rPr kumimoji="1" lang="zh-CN" altLang="en-US" dirty="0"/>
              <a:t>基于</a:t>
            </a:r>
            <a:r>
              <a:rPr kumimoji="1" lang="en-US" altLang="zh-CN" dirty="0"/>
              <a:t>IPID</a:t>
            </a:r>
            <a:r>
              <a:rPr kumimoji="1" lang="zh-CN" altLang="en-US" dirty="0"/>
              <a:t>的</a:t>
            </a:r>
            <a:r>
              <a:rPr kumimoji="1" lang="en-US" altLang="zh-CN" dirty="0"/>
              <a:t>TCP</a:t>
            </a:r>
            <a:r>
              <a:rPr kumimoji="1" lang="zh-CN" altLang="en-US" dirty="0"/>
              <a:t>侧信道漏洞</a:t>
            </a:r>
          </a:p>
        </p:txBody>
      </p:sp>
      <p:sp>
        <p:nvSpPr>
          <p:cNvPr id="16" name="TextBox 15"/>
          <p:cNvSpPr txBox="1"/>
          <p:nvPr/>
        </p:nvSpPr>
        <p:spPr>
          <a:xfrm>
            <a:off x="9003665" y="136525"/>
            <a:ext cx="3045460" cy="725170"/>
          </a:xfrm>
          <a:prstGeom prst="rect">
            <a:avLst/>
          </a:prstGeom>
        </p:spPr>
        <p:txBody>
          <a:bodyPr vert="horz" lIns="91440" tIns="45720" rIns="91440" bIns="45720" rtlCol="0" anchor="ctr">
            <a:normAutofit/>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grpSp>
        <p:nvGrpSpPr>
          <p:cNvPr id="6" name="组合 5"/>
          <p:cNvGrpSpPr/>
          <p:nvPr/>
        </p:nvGrpSpPr>
        <p:grpSpPr>
          <a:xfrm>
            <a:off x="6370320" y="872490"/>
            <a:ext cx="4248785" cy="2617470"/>
            <a:chOff x="11172" y="1844"/>
            <a:chExt cx="5827" cy="3929"/>
          </a:xfrm>
          <a:effectLst>
            <a:outerShdw blurRad="50800" dist="38100" dir="2700000" algn="tl" rotWithShape="0">
              <a:prstClr val="black">
                <a:alpha val="40000"/>
              </a:prstClr>
            </a:outerShdw>
          </a:effectLst>
        </p:grpSpPr>
        <p:pic>
          <p:nvPicPr>
            <p:cNvPr id="7" name="Picture 6"/>
            <p:cNvPicPr>
              <a:picLocks noChangeAspect="1"/>
            </p:cNvPicPr>
            <p:nvPr/>
          </p:nvPicPr>
          <p:blipFill>
            <a:blip r:embed="rId3"/>
            <a:srcRect b="10623"/>
            <a:stretch>
              <a:fillRect/>
            </a:stretch>
          </p:blipFill>
          <p:spPr>
            <a:xfrm>
              <a:off x="11172" y="1844"/>
              <a:ext cx="5827" cy="3929"/>
            </a:xfrm>
            <a:prstGeom prst="rect">
              <a:avLst/>
            </a:prstGeom>
          </p:spPr>
        </p:pic>
        <p:cxnSp>
          <p:nvCxnSpPr>
            <p:cNvPr id="21" name="Straight Connector 20"/>
            <p:cNvCxnSpPr/>
            <p:nvPr/>
          </p:nvCxnSpPr>
          <p:spPr>
            <a:xfrm>
              <a:off x="11406" y="2461"/>
              <a:ext cx="2530" cy="0"/>
            </a:xfrm>
            <a:prstGeom prst="line">
              <a:avLst/>
            </a:prstGeom>
            <a:ln w="3175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2" name="Picture 4"/>
          <p:cNvPicPr>
            <a:picLocks noChangeAspect="1"/>
          </p:cNvPicPr>
          <p:nvPr/>
        </p:nvPicPr>
        <p:blipFill>
          <a:blip r:embed="rId4"/>
          <a:stretch>
            <a:fillRect/>
          </a:stretch>
        </p:blipFill>
        <p:spPr>
          <a:xfrm>
            <a:off x="2213610" y="3888740"/>
            <a:ext cx="8970645" cy="2823845"/>
          </a:xfrm>
          <a:prstGeom prst="rect">
            <a:avLst/>
          </a:prstGeom>
          <a:effectLst>
            <a:outerShdw blurRad="50800" dist="38100" dir="2700000" algn="tl" rotWithShape="0">
              <a:prstClr val="black">
                <a:alpha val="40000"/>
              </a:prstClr>
            </a:outerShdw>
          </a:effectLst>
        </p:spPr>
      </p:pic>
      <p:pic>
        <p:nvPicPr>
          <p:cNvPr id="4" name="Picture 2"/>
          <p:cNvPicPr>
            <a:picLocks noChangeAspect="1"/>
          </p:cNvPicPr>
          <p:nvPr/>
        </p:nvPicPr>
        <p:blipFill>
          <a:blip r:embed="rId5"/>
          <a:srcRect t="2104" b="11825"/>
          <a:stretch>
            <a:fillRect/>
          </a:stretch>
        </p:blipFill>
        <p:spPr>
          <a:xfrm>
            <a:off x="832485" y="872490"/>
            <a:ext cx="4822825" cy="2617470"/>
          </a:xfrm>
          <a:prstGeom prst="rect">
            <a:avLst/>
          </a:prstGeom>
          <a:effectLst>
            <a:outerShdw blurRad="50800" dist="38100" dir="2700000" algn="tl" rotWithShape="0">
              <a:prstClr val="black">
                <a:alpha val="40000"/>
              </a:prstClr>
            </a:outerShdw>
          </a:effectLst>
        </p:spPr>
      </p:pic>
      <p:sp>
        <p:nvSpPr>
          <p:cNvPr id="8" name="文本框 7"/>
          <p:cNvSpPr txBox="1"/>
          <p:nvPr/>
        </p:nvSpPr>
        <p:spPr>
          <a:xfrm>
            <a:off x="832485" y="3489960"/>
            <a:ext cx="4812030" cy="368300"/>
          </a:xfrm>
          <a:prstGeom prst="rect">
            <a:avLst/>
          </a:prstGeom>
          <a:noFill/>
        </p:spPr>
        <p:txBody>
          <a:bodyPr wrap="square" rtlCol="0">
            <a:spAutoFit/>
          </a:bodyPr>
          <a:lstStyle/>
          <a:p>
            <a:pPr algn="ctr"/>
            <a:r>
              <a:rPr lang="en-US" altLang="zh-CN">
                <a:latin typeface="微软雅黑" panose="020B0503020204020204" pitchFamily="34" charset="-122"/>
                <a:ea typeface="微软雅黑" panose="020B0503020204020204" pitchFamily="34" charset="-122"/>
                <a:cs typeface="微软雅黑" panose="020B0503020204020204" pitchFamily="34" charset="-122"/>
              </a:rPr>
              <a:t>IPID</a:t>
            </a:r>
            <a:r>
              <a:rPr lang="zh-CN" altLang="en-US">
                <a:latin typeface="微软雅黑" panose="020B0503020204020204" pitchFamily="34" charset="-122"/>
                <a:ea typeface="微软雅黑" panose="020B0503020204020204" pitchFamily="34" charset="-122"/>
                <a:cs typeface="微软雅黑" panose="020B0503020204020204" pitchFamily="34" charset="-122"/>
              </a:rPr>
              <a:t>实现流程图</a:t>
            </a:r>
            <a:r>
              <a:rPr lang="en-US" altLang="zh-CN">
                <a:latin typeface="微软雅黑" panose="020B0503020204020204" pitchFamily="34" charset="-122"/>
                <a:ea typeface="微软雅黑" panose="020B0503020204020204" pitchFamily="34" charset="-122"/>
                <a:cs typeface="微软雅黑" panose="020B0503020204020204" pitchFamily="34" charset="-122"/>
              </a:rPr>
              <a:t> Linux4.18</a:t>
            </a:r>
          </a:p>
        </p:txBody>
      </p:sp>
      <p:sp>
        <p:nvSpPr>
          <p:cNvPr id="9" name="文本框 8"/>
          <p:cNvSpPr txBox="1"/>
          <p:nvPr/>
        </p:nvSpPr>
        <p:spPr>
          <a:xfrm>
            <a:off x="6370320" y="3489960"/>
            <a:ext cx="4241800" cy="368300"/>
          </a:xfrm>
          <a:prstGeom prst="rect">
            <a:avLst/>
          </a:prstGeom>
          <a:noFill/>
        </p:spPr>
        <p:txBody>
          <a:bodyPr wrap="square" rtlCol="0">
            <a:spAutoFit/>
          </a:bodyPr>
          <a:lstStyle/>
          <a:p>
            <a:pPr algn="ctr"/>
            <a:r>
              <a:rPr lang="en-US">
                <a:latin typeface="微软雅黑" panose="020B0503020204020204" pitchFamily="34" charset="-122"/>
                <a:ea typeface="微软雅黑" panose="020B0503020204020204" pitchFamily="34" charset="-122"/>
                <a:cs typeface="微软雅黑" panose="020B0503020204020204" pitchFamily="34" charset="-122"/>
              </a:rPr>
              <a:t>ICMP Error</a:t>
            </a:r>
            <a:r>
              <a:rPr lang="zh-CN" altLang="en-US">
                <a:latin typeface="微软雅黑" panose="020B0503020204020204" pitchFamily="34" charset="-122"/>
                <a:ea typeface="微软雅黑" panose="020B0503020204020204" pitchFamily="34" charset="-122"/>
                <a:cs typeface="微软雅黑" panose="020B0503020204020204" pitchFamily="34" charset="-122"/>
              </a:rPr>
              <a:t>报文格式</a:t>
            </a:r>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文本框 9"/>
          <p:cNvSpPr txBox="1"/>
          <p:nvPr/>
        </p:nvSpPr>
        <p:spPr>
          <a:xfrm>
            <a:off x="437515" y="4195445"/>
            <a:ext cx="1636395" cy="1938020"/>
          </a:xfrm>
          <a:prstGeom prst="rect">
            <a:avLst/>
          </a:prstGeom>
          <a:noFill/>
        </p:spPr>
        <p:txBody>
          <a:bodyPr wrap="square" rtlCol="0" anchor="t">
            <a:spAutoFit/>
          </a:bodyPr>
          <a:lstStyle/>
          <a:p>
            <a:pPr algn="ctr">
              <a:lnSpc>
                <a:spcPct val="150000"/>
              </a:lnSpc>
            </a:pPr>
            <a:r>
              <a:rPr kumimoji="1" lang="zh-CN" altLang="en-US" sz="2000" b="1" dirty="0">
                <a:latin typeface="微软雅黑" panose="020B0503020204020204" pitchFamily="34" charset="-122"/>
                <a:ea typeface="微软雅黑" panose="020B0503020204020204" pitchFamily="34" charset="-122"/>
                <a:cs typeface="微软雅黑" panose="020B0503020204020204" pitchFamily="34" charset="-122"/>
                <a:sym typeface="+mn-ea"/>
              </a:rPr>
              <a:t>基于</a:t>
            </a:r>
            <a:r>
              <a:rPr kumimoji="1" lang="en-US" altLang="zh-CN" sz="2000" b="1" dirty="0">
                <a:latin typeface="微软雅黑" panose="020B0503020204020204" pitchFamily="34" charset="-122"/>
                <a:ea typeface="微软雅黑" panose="020B0503020204020204" pitchFamily="34" charset="-122"/>
                <a:cs typeface="微软雅黑" panose="020B0503020204020204" pitchFamily="34" charset="-122"/>
                <a:sym typeface="+mn-ea"/>
              </a:rPr>
              <a:t>IPID</a:t>
            </a:r>
            <a:r>
              <a:rPr kumimoji="1" lang="zh-CN" altLang="en-US" sz="2000" b="1" dirty="0">
                <a:latin typeface="微软雅黑" panose="020B0503020204020204" pitchFamily="34" charset="-122"/>
                <a:ea typeface="微软雅黑" panose="020B0503020204020204" pitchFamily="34" charset="-122"/>
                <a:cs typeface="微软雅黑" panose="020B0503020204020204" pitchFamily="34" charset="-122"/>
                <a:sym typeface="+mn-ea"/>
              </a:rPr>
              <a:t>的</a:t>
            </a:r>
            <a:r>
              <a:rPr kumimoji="1" lang="en-US" altLang="zh-CN" sz="2000" b="1" dirty="0">
                <a:latin typeface="微软雅黑" panose="020B0503020204020204" pitchFamily="34" charset="-122"/>
                <a:ea typeface="微软雅黑" panose="020B0503020204020204" pitchFamily="34" charset="-122"/>
                <a:cs typeface="微软雅黑" panose="020B0503020204020204" pitchFamily="34" charset="-122"/>
                <a:sym typeface="+mn-ea"/>
              </a:rPr>
              <a:t>TCP</a:t>
            </a:r>
          </a:p>
          <a:p>
            <a:pPr algn="ctr">
              <a:lnSpc>
                <a:spcPct val="150000"/>
              </a:lnSpc>
            </a:pPr>
            <a:r>
              <a:rPr kumimoji="1" lang="zh-CN" altLang="en-US" sz="2000" b="1" dirty="0">
                <a:latin typeface="微软雅黑" panose="020B0503020204020204" pitchFamily="34" charset="-122"/>
                <a:ea typeface="微软雅黑" panose="020B0503020204020204" pitchFamily="34" charset="-122"/>
                <a:cs typeface="微软雅黑" panose="020B0503020204020204" pitchFamily="34" charset="-122"/>
                <a:sym typeface="+mn-ea"/>
              </a:rPr>
              <a:t>侧信道漏洞</a:t>
            </a:r>
          </a:p>
          <a:p>
            <a:pPr algn="ctr">
              <a:lnSpc>
                <a:spcPct val="150000"/>
              </a:lnSpc>
            </a:pPr>
            <a:r>
              <a:rPr kumimoji="1" lang="zh-CN" altLang="en-US" sz="2000" b="1" dirty="0">
                <a:latin typeface="微软雅黑" panose="020B0503020204020204" pitchFamily="34" charset="-122"/>
                <a:ea typeface="微软雅黑" panose="020B0503020204020204" pitchFamily="34" charset="-122"/>
                <a:cs typeface="微软雅黑" panose="020B0503020204020204" pitchFamily="34" charset="-122"/>
                <a:sym typeface="+mn-ea"/>
              </a:rPr>
              <a:t>攻击原理</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357505" y="991870"/>
            <a:ext cx="5841365" cy="568960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15" name="标题 1"/>
          <p:cNvSpPr>
            <a:spLocks noGrp="1"/>
          </p:cNvSpPr>
          <p:nvPr>
            <p:ph type="title"/>
          </p:nvPr>
        </p:nvSpPr>
        <p:spPr>
          <a:xfrm>
            <a:off x="1131376" y="136525"/>
            <a:ext cx="8022720" cy="725407"/>
          </a:xfrm>
        </p:spPr>
        <p:txBody>
          <a:bodyPr vert="horz" lIns="91440" tIns="45720" rIns="91440" bIns="45720" rtlCol="0" anchor="ctr">
            <a:normAutofit fontScale="90000"/>
          </a:bodyPr>
          <a:lstStyle/>
          <a:p>
            <a:r>
              <a:rPr kumimoji="1" lang="zh-CN" altLang="en-US" dirty="0">
                <a:solidFill>
                  <a:schemeClr val="tx1"/>
                </a:solidFill>
              </a:rPr>
              <a:t>实验九：</a:t>
            </a:r>
            <a:r>
              <a:rPr kumimoji="1" lang="zh-CN" altLang="en-US" dirty="0"/>
              <a:t>基于</a:t>
            </a:r>
            <a:r>
              <a:rPr kumimoji="1" lang="en-US" altLang="zh-CN" dirty="0"/>
              <a:t>IPID</a:t>
            </a:r>
            <a:r>
              <a:rPr kumimoji="1" lang="zh-CN" altLang="en-US" dirty="0"/>
              <a:t>的</a:t>
            </a:r>
            <a:r>
              <a:rPr kumimoji="1" lang="en-US" altLang="zh-CN" dirty="0"/>
              <a:t>TCP</a:t>
            </a:r>
            <a:r>
              <a:rPr kumimoji="1" lang="zh-CN" altLang="en-US" dirty="0"/>
              <a:t>侧信道漏洞</a:t>
            </a:r>
          </a:p>
        </p:txBody>
      </p:sp>
      <p:sp>
        <p:nvSpPr>
          <p:cNvPr id="16" name="TextBox 15"/>
          <p:cNvSpPr txBox="1"/>
          <p:nvPr/>
        </p:nvSpPr>
        <p:spPr>
          <a:xfrm>
            <a:off x="9130665" y="136525"/>
            <a:ext cx="291846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18" name="TextBox 17"/>
          <p:cNvSpPr txBox="1"/>
          <p:nvPr/>
        </p:nvSpPr>
        <p:spPr>
          <a:xfrm>
            <a:off x="636386" y="1410582"/>
            <a:ext cx="5385954" cy="4622356"/>
          </a:xfrm>
          <a:prstGeom prst="rect">
            <a:avLst/>
          </a:prstGeom>
          <a:noFill/>
        </p:spPr>
        <p:txBody>
          <a:bodyPr wrap="square">
            <a:spAutoFit/>
          </a:bodyPr>
          <a:lstStyle/>
          <a:p>
            <a:pPr latinLnBrk="1">
              <a:lnSpc>
                <a:spcPct val="13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1.</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 根据实验环境设置通讯环境，配置正确的内核版本，建立客户端和服务器之间的受害</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TCP</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链接</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r>
              <a:rPr lang="en-US"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sz="1800" dirty="0">
                <a:effectLst/>
                <a:latin typeface="微软雅黑" panose="020B0503020204020204" pitchFamily="34" charset="-122"/>
                <a:ea typeface="微软雅黑" panose="020B0503020204020204" pitchFamily="34" charset="-122"/>
                <a:cs typeface="Times New Roman" panose="02020503050405090304" pitchFamily="18" charset="0"/>
              </a:rPr>
              <a:t>发起基于</a:t>
            </a:r>
            <a:r>
              <a:rPr lang="en-US"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IPID</a:t>
            </a:r>
            <a:r>
              <a:rPr lang="zh-CN" altLang="en-US" sz="1800" dirty="0">
                <a:effectLst/>
                <a:latin typeface="微软雅黑" panose="020B0503020204020204" pitchFamily="34" charset="-122"/>
                <a:ea typeface="微软雅黑" panose="020B0503020204020204" pitchFamily="34" charset="-122"/>
                <a:cs typeface="Times New Roman" panose="02020503050405090304" pitchFamily="18" charset="0"/>
              </a:rPr>
              <a:t>的</a:t>
            </a:r>
            <a:r>
              <a:rPr lang="en-US" altLang="zh-CN" sz="1800" dirty="0">
                <a:effectLst/>
                <a:latin typeface="微软雅黑" panose="020B0503020204020204" pitchFamily="34" charset="-122"/>
                <a:ea typeface="微软雅黑" panose="020B0503020204020204" pitchFamily="34" charset="-122"/>
                <a:cs typeface="Times New Roman" panose="02020503050405090304" pitchFamily="18" charset="0"/>
              </a:rPr>
              <a:t>TCP</a:t>
            </a:r>
            <a:r>
              <a:rPr lang="zh-CN" altLang="en-US" sz="1800" dirty="0">
                <a:effectLst/>
                <a:latin typeface="微软雅黑" panose="020B0503020204020204" pitchFamily="34" charset="-122"/>
                <a:ea typeface="微软雅黑" panose="020B0503020204020204" pitchFamily="34" charset="-122"/>
                <a:cs typeface="Times New Roman" panose="02020503050405090304" pitchFamily="18" charset="0"/>
              </a:rPr>
              <a:t>侧信道攻击</a:t>
            </a:r>
            <a:endParaRPr lang="en-US" altLang="zh-CN" sz="1800" dirty="0">
              <a:effectLst/>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3. </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向</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TCP</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通讯信道当中注入恶意信息，可以在客户端注入或服务器端，</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注入前链接不可中断</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endParaRPr lang="en-US" altLang="zh-CN" sz="1800" b="1" dirty="0">
              <a:solidFill>
                <a:srgbClr val="C00000"/>
              </a:solidFill>
              <a:effectLst/>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实验参考：</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l" latinLnBrk="1">
              <a:lnSpc>
                <a:spcPct val="130000"/>
              </a:lnSpc>
              <a:buClrTx/>
              <a:buSzTx/>
              <a:buFontTx/>
            </a:pP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1. IPID</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侧信道漏洞原始文章：</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r>
              <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rPr>
              <a:t>https://ieeexplore.ieee.org/stamp/stamp.jsp?tp=&amp;arnumber=9556515</a:t>
            </a:r>
          </a:p>
          <a:p>
            <a:pPr lvl="0" latinLnBrk="1">
              <a:lnSpc>
                <a:spcPct val="13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参考源代码：</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r>
              <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rPr>
              <a:t>https://github.com/fuchuanpu/TCP-exploit</a:t>
            </a:r>
          </a:p>
        </p:txBody>
      </p:sp>
      <p:sp>
        <p:nvSpPr>
          <p:cNvPr id="14" name="文本框 5"/>
          <p:cNvSpPr txBox="1"/>
          <p:nvPr/>
        </p:nvSpPr>
        <p:spPr>
          <a:xfrm>
            <a:off x="8373039" y="4212049"/>
            <a:ext cx="1731544" cy="418833"/>
          </a:xfrm>
          <a:prstGeom prst="rect">
            <a:avLst/>
          </a:prstGeom>
          <a:noFill/>
        </p:spPr>
        <p:txBody>
          <a:bodyPr wrap="square">
            <a:spAutoFit/>
          </a:bodyPr>
          <a:lstStyle/>
          <a:p>
            <a:pPr algn="just">
              <a:lnSpc>
                <a:spcPct val="115000"/>
              </a:lnSpc>
              <a:spcBef>
                <a:spcPts val="600"/>
              </a:spcBef>
              <a:spcAft>
                <a:spcPts val="600"/>
              </a:spcAft>
            </a:pPr>
            <a:r>
              <a:rPr lang="zh-CN" altLang="zh-CN" sz="2000" b="1" kern="100" dirty="0">
                <a:latin typeface="微软雅黑" panose="020B0503020204020204" pitchFamily="34" charset="-122"/>
                <a:ea typeface="微软雅黑" panose="020B0503020204020204" pitchFamily="34" charset="-122"/>
              </a:rPr>
              <a:t>实验环境设置</a:t>
            </a:r>
            <a:endParaRPr lang="zh-CN" altLang="zh-CN" sz="2000" kern="100" dirty="0">
              <a:effectLst/>
              <a:latin typeface="微软雅黑" panose="020B0503020204020204" pitchFamily="34" charset="-122"/>
              <a:ea typeface="微软雅黑" panose="020B0503020204020204" pitchFamily="34" charset="-122"/>
            </a:endParaRPr>
          </a:p>
        </p:txBody>
      </p:sp>
      <p:sp>
        <p:nvSpPr>
          <p:cNvPr id="8" name="圆角矩形 2"/>
          <p:cNvSpPr>
            <a:spLocks noChangeArrowheads="1"/>
          </p:cNvSpPr>
          <p:nvPr/>
        </p:nvSpPr>
        <p:spPr bwMode="auto">
          <a:xfrm>
            <a:off x="6592536" y="5064535"/>
            <a:ext cx="5292549" cy="965200"/>
          </a:xfrm>
          <a:prstGeom prst="roundRect">
            <a:avLst>
              <a:gd name="adj" fmla="val 7537"/>
            </a:avLst>
          </a:prstGeom>
          <a:solidFill>
            <a:srgbClr val="002060"/>
          </a:solidFill>
          <a:ln w="12700">
            <a:noFill/>
          </a:ln>
          <a:effectLst>
            <a:outerShdw blurRad="254000" dist="127000" dir="5400000" sx="90000" sy="90000" rotWithShape="0">
              <a:prstClr val="black">
                <a:alpha val="15000"/>
              </a:prstClr>
            </a:outerShdw>
          </a:effectLst>
        </p:spPr>
        <p:txBody>
          <a:bodyPr lIns="144000" tIns="108000" rIns="144000" bIns="108000" anchor="ctr"/>
          <a:lstStyle>
            <a:lvl1pPr marL="342900" indent="-342900" eaLnBrk="0" hangingPunct="0">
              <a:defRPr>
                <a:solidFill>
                  <a:schemeClr val="tx1"/>
                </a:solidFill>
                <a:latin typeface="Arial" panose="020B0604020202090204" pitchFamily="34" charset="0"/>
                <a:ea typeface="宋体" pitchFamily="2" charset="-122"/>
              </a:defRPr>
            </a:lvl1pPr>
            <a:lvl2pPr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90204" pitchFamily="34" charset="0"/>
                <a:ea typeface="宋体" pitchFamily="2" charset="-122"/>
              </a:defRPr>
            </a:lvl9pPr>
          </a:lstStyle>
          <a:p>
            <a:pPr lvl="1" algn="ctr">
              <a:lnSpc>
                <a:spcPct val="120000"/>
              </a:lnSpc>
            </a:pPr>
            <a:r>
              <a:rPr lang="zh-CN" altLang="en-US" sz="2400" b="1" dirty="0">
                <a:solidFill>
                  <a:schemeClr val="bg1"/>
                </a:solidFill>
                <a:latin typeface="微软雅黑" panose="020B0503020204020204" pitchFamily="34" charset="-122"/>
                <a:ea typeface="微软雅黑" panose="020B0503020204020204" pitchFamily="34" charset="-122"/>
              </a:rPr>
              <a:t>如果你觉得这项工作还不错，</a:t>
            </a:r>
            <a:endParaRPr lang="en-US" altLang="zh-CN" sz="2400" b="1" dirty="0">
              <a:solidFill>
                <a:schemeClr val="bg1"/>
              </a:solidFill>
              <a:latin typeface="微软雅黑" panose="020B0503020204020204" pitchFamily="34" charset="-122"/>
              <a:ea typeface="微软雅黑" panose="020B0503020204020204" pitchFamily="34" charset="-122"/>
            </a:endParaRPr>
          </a:p>
          <a:p>
            <a:pPr lvl="1" algn="ctr">
              <a:lnSpc>
                <a:spcPct val="120000"/>
              </a:lnSpc>
            </a:pPr>
            <a:r>
              <a:rPr lang="zh-CN" altLang="en-US" sz="2400" b="1" dirty="0">
                <a:solidFill>
                  <a:schemeClr val="bg1"/>
                </a:solidFill>
                <a:latin typeface="微软雅黑" panose="020B0503020204020204" pitchFamily="34" charset="-122"/>
                <a:ea typeface="微软雅黑" panose="020B0503020204020204" pitchFamily="34" charset="-122"/>
              </a:rPr>
              <a:t>请留给我们一个 </a:t>
            </a:r>
            <a:r>
              <a:rPr lang="en-US" altLang="zh-CN" sz="2400" b="1" dirty="0">
                <a:solidFill>
                  <a:schemeClr val="bg1"/>
                </a:solidFill>
                <a:latin typeface="微软雅黑" panose="020B0503020204020204" pitchFamily="34" charset="-122"/>
                <a:ea typeface="微软雅黑" panose="020B0503020204020204" pitchFamily="34" charset="-122"/>
              </a:rPr>
              <a:t>Star</a:t>
            </a:r>
            <a:r>
              <a:rPr lang="zh-CN" altLang="en-US" sz="2400" b="1" dirty="0">
                <a:solidFill>
                  <a:schemeClr val="bg1"/>
                </a:solidFill>
                <a:latin typeface="微软雅黑" panose="020B0503020204020204" pitchFamily="34" charset="-122"/>
                <a:ea typeface="微软雅黑" panose="020B0503020204020204" pitchFamily="34" charset="-122"/>
              </a:rPr>
              <a:t>⭐</a:t>
            </a:r>
          </a:p>
        </p:txBody>
      </p:sp>
      <p:pic>
        <p:nvPicPr>
          <p:cNvPr id="3" name="图片 2"/>
          <p:cNvPicPr>
            <a:picLocks noChangeAspect="1"/>
          </p:cNvPicPr>
          <p:nvPr/>
        </p:nvPicPr>
        <p:blipFill>
          <a:blip r:embed="rId4"/>
          <a:stretch>
            <a:fillRect/>
          </a:stretch>
        </p:blipFill>
        <p:spPr>
          <a:xfrm>
            <a:off x="6456680" y="1649730"/>
            <a:ext cx="5591810" cy="19240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p:cNvSpPr>
            <a:spLocks noGrp="1"/>
          </p:cNvSpPr>
          <p:nvPr/>
        </p:nvSpPr>
        <p:spPr>
          <a:xfrm>
            <a:off x="1069781" y="160020"/>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solidFill>
              </a:rPr>
              <a:t>实验十：</a:t>
            </a:r>
            <a:r>
              <a:rPr kumimoji="1" dirty="0" err="1"/>
              <a:t>互联网路由异常检测</a:t>
            </a:r>
            <a:endParaRPr kumimoji="1" dirty="0"/>
          </a:p>
        </p:txBody>
      </p:sp>
      <p:sp>
        <p:nvSpPr>
          <p:cNvPr id="16" name="TextBox 15"/>
          <p:cNvSpPr txBox="1"/>
          <p:nvPr/>
        </p:nvSpPr>
        <p:spPr>
          <a:xfrm>
            <a:off x="9097645" y="136525"/>
            <a:ext cx="295148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3" name="bg2-3713&amp;3764"/>
          <p:cNvSpPr/>
          <p:nvPr>
            <p:custDataLst>
              <p:tags r:id="rId1"/>
            </p:custDataLst>
          </p:nvPr>
        </p:nvSpPr>
        <p:spPr>
          <a:xfrm>
            <a:off x="357505" y="991870"/>
            <a:ext cx="5841365" cy="568960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18" name="TextBox 17"/>
          <p:cNvSpPr txBox="1"/>
          <p:nvPr/>
        </p:nvSpPr>
        <p:spPr>
          <a:xfrm>
            <a:off x="585210" y="1423645"/>
            <a:ext cx="5510790" cy="4982454"/>
          </a:xfrm>
          <a:prstGeom prst="rect">
            <a:avLst/>
          </a:prstGeom>
          <a:noFill/>
        </p:spPr>
        <p:txBody>
          <a:bodyPr wrap="square">
            <a:spAutoFit/>
          </a:bodyPr>
          <a:lstStyle/>
          <a:p>
            <a:pPr algn="just" latinLnBrk="1">
              <a:lnSpc>
                <a:spcPct val="13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边界网关协议（</a:t>
            </a:r>
            <a:r>
              <a:rPr lang="en" altLang="zh-CN" dirty="0">
                <a:latin typeface="微软雅黑" panose="020B0503020204020204" pitchFamily="34" charset="-122"/>
                <a:ea typeface="微软雅黑" panose="020B0503020204020204" pitchFamily="34" charset="-122"/>
                <a:cs typeface="Times New Roman" panose="02020503050405090304" pitchFamily="18" charset="0"/>
              </a:rPr>
              <a:t>BGP</a:t>
            </a:r>
            <a:r>
              <a:rPr lang="zh-CN" altLang="en" dirty="0">
                <a:latin typeface="微软雅黑" panose="020B0503020204020204" pitchFamily="34" charset="-122"/>
                <a:ea typeface="微软雅黑" panose="020B0503020204020204" pitchFamily="34" charset="-122"/>
                <a:cs typeface="Times New Roman" panose="02020503050405090304" pitchFamily="18" charset="0"/>
              </a:rPr>
              <a:t>）</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是全球范围内的互联网域间路由协议，支撑着互联网的互联互通。然而，由于 </a:t>
            </a:r>
            <a:r>
              <a:rPr lang="en" altLang="zh-CN" dirty="0">
                <a:latin typeface="微软雅黑" panose="020B0503020204020204" pitchFamily="34" charset="-122"/>
                <a:ea typeface="微软雅黑" panose="020B0503020204020204" pitchFamily="34" charset="-122"/>
                <a:cs typeface="Times New Roman" panose="02020503050405090304" pitchFamily="18" charset="0"/>
              </a:rPr>
              <a:t>BGP </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缺乏内建的安全机制，路由劫持和路由泄露等安全威胁时有发生，可能导致流量被劫持、监听或者形成流量黑洞，对网络安全带来重大隐患</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本实验旨在帮助读者理解路由劫持和路由泄露的攻击原理，并了解如何进行自动化路由异常检测。</a:t>
            </a:r>
            <a:endParaRPr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实验参考：</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marL="342900" indent="-342900" algn="just" latinLnBrk="1">
              <a:lnSpc>
                <a:spcPct val="130000"/>
              </a:lnSpc>
              <a:buFontTx/>
              <a:buAutoNum type="arabicPeriod"/>
            </a:pP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参考文章</a:t>
            </a:r>
            <a:r>
              <a:rPr lang="en" altLang="zh-CN" sz="1400" dirty="0">
                <a:latin typeface="微软雅黑" panose="020B0503020204020204" pitchFamily="34" charset="-122"/>
                <a:ea typeface="微软雅黑" panose="020B0503020204020204" pitchFamily="34" charset="-122"/>
                <a:cs typeface="Times New Roman" panose="02020503050405090304" pitchFamily="18" charset="0"/>
              </a:rPr>
              <a:t>Learning with Semantics: Towards a Semantics-Aware Routing Anomaly Detection System, Security 2024</a:t>
            </a:r>
            <a:endParaRPr lang="en-US" altLang="zh-CN" sz="1400" dirty="0">
              <a:latin typeface="微软雅黑" panose="020B0503020204020204" pitchFamily="34" charset="-122"/>
              <a:ea typeface="微软雅黑" panose="020B0503020204020204" pitchFamily="34" charset="-122"/>
              <a:cs typeface="Times New Roman" panose="02020503050405090304" pitchFamily="18" charset="0"/>
            </a:endParaRPr>
          </a:p>
          <a:p>
            <a:pPr marL="342900" lvl="0" indent="-342900" algn="just" latinLnBrk="1">
              <a:lnSpc>
                <a:spcPct val="130000"/>
              </a:lnSpc>
              <a:buClrTx/>
              <a:buSzTx/>
              <a:buFontTx/>
              <a:buAutoNum type="arabicPeriod"/>
            </a:pP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源代码：</a:t>
            </a:r>
            <a:r>
              <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hlinkClick r:id="rId5"/>
              </a:rPr>
              <a:t>https://github.com/yhchen-tsinghua/routing-anomaly-detection</a:t>
            </a:r>
            <a:endPar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endParaRPr>
          </a:p>
        </p:txBody>
      </p:sp>
      <p:pic>
        <p:nvPicPr>
          <p:cNvPr id="4" name="图片 3"/>
          <p:cNvPicPr>
            <a:picLocks noChangeAspect="1"/>
          </p:cNvPicPr>
          <p:nvPr/>
        </p:nvPicPr>
        <p:blipFill>
          <a:blip r:embed="rId6"/>
          <a:stretch>
            <a:fillRect/>
          </a:stretch>
        </p:blipFill>
        <p:spPr>
          <a:xfrm>
            <a:off x="7030085" y="813435"/>
            <a:ext cx="4333875" cy="5434965"/>
          </a:xfrm>
          <a:prstGeom prst="rect">
            <a:avLst/>
          </a:prstGeom>
        </p:spPr>
      </p:pic>
      <p:sp>
        <p:nvSpPr>
          <p:cNvPr id="8" name="文本框 7"/>
          <p:cNvSpPr txBox="1"/>
          <p:nvPr>
            <p:custDataLst>
              <p:tags r:id="rId2"/>
            </p:custDataLst>
          </p:nvPr>
        </p:nvSpPr>
        <p:spPr>
          <a:xfrm>
            <a:off x="6790690" y="6248400"/>
            <a:ext cx="4812030" cy="368300"/>
          </a:xfrm>
          <a:prstGeom prst="rect">
            <a:avLst/>
          </a:prstGeom>
          <a:noFill/>
        </p:spPr>
        <p:txBody>
          <a:bodyPr wrap="square" rtlCol="0">
            <a:spAutoFit/>
          </a:bodyPr>
          <a:lstStyle/>
          <a:p>
            <a:pPr algn="ctr"/>
            <a:r>
              <a:rPr>
                <a:latin typeface="微软雅黑" panose="020B0503020204020204" pitchFamily="34" charset="-122"/>
                <a:ea typeface="微软雅黑" panose="020B0503020204020204" pitchFamily="34" charset="-122"/>
                <a:cs typeface="微软雅黑" panose="020B0503020204020204" pitchFamily="34" charset="-122"/>
              </a:rPr>
              <a:t>互联网域间路由系统攻击数据集</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608965" y="1014730"/>
            <a:ext cx="5841365" cy="4905375"/>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pic>
        <p:nvPicPr>
          <p:cNvPr id="6" name="图片 5"/>
          <p:cNvPicPr/>
          <p:nvPr/>
        </p:nvPicPr>
        <p:blipFill>
          <a:blip r:embed="rId4">
            <a:extLst>
              <a:ext uri="{28A0092B-C50C-407E-A947-70E740481C1C}">
                <a14:useLocalDpi xmlns:a14="http://schemas.microsoft.com/office/drawing/2010/main" val="0"/>
              </a:ext>
            </a:extLst>
          </a:blip>
          <a:srcRect/>
          <a:stretch>
            <a:fillRect/>
          </a:stretch>
        </p:blipFill>
        <p:spPr bwMode="auto">
          <a:xfrm>
            <a:off x="6862540" y="1427018"/>
            <a:ext cx="4887491" cy="2733386"/>
          </a:xfrm>
          <a:prstGeom prst="rect">
            <a:avLst/>
          </a:prstGeom>
          <a:noFill/>
          <a:ln>
            <a:noFill/>
          </a:ln>
          <a:effectLst>
            <a:outerShdw blurRad="50800" dist="38100" dir="2700000" algn="tl" rotWithShape="0">
              <a:prstClr val="black">
                <a:alpha val="40000"/>
              </a:prstClr>
            </a:outerShdw>
          </a:effectLst>
        </p:spPr>
      </p:pic>
      <p:sp>
        <p:nvSpPr>
          <p:cNvPr id="4" name="矩形 3"/>
          <p:cNvSpPr/>
          <p:nvPr/>
        </p:nvSpPr>
        <p:spPr>
          <a:xfrm>
            <a:off x="6862540" y="3142095"/>
            <a:ext cx="4887491" cy="529936"/>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箭头连接符 6"/>
          <p:cNvCxnSpPr>
            <a:stCxn id="14" idx="0"/>
          </p:cNvCxnSpPr>
          <p:nvPr/>
        </p:nvCxnSpPr>
        <p:spPr>
          <a:xfrm flipH="1" flipV="1">
            <a:off x="8035636" y="3565236"/>
            <a:ext cx="1218735" cy="1111420"/>
          </a:xfrm>
          <a:prstGeom prst="straightConnector1">
            <a:avLst/>
          </a:prstGeom>
          <a:ln w="28575">
            <a:tailEnd type="triangle"/>
          </a:ln>
        </p:spPr>
        <p:style>
          <a:lnRef idx="1">
            <a:schemeClr val="accent4"/>
          </a:lnRef>
          <a:fillRef idx="0">
            <a:schemeClr val="accent4"/>
          </a:fillRef>
          <a:effectRef idx="0">
            <a:schemeClr val="accent4"/>
          </a:effectRef>
          <a:fontRef idx="minor">
            <a:schemeClr val="tx1"/>
          </a:fontRef>
        </p:style>
      </p:cxnSp>
      <p:sp>
        <p:nvSpPr>
          <p:cNvPr id="14" name="文本框 13"/>
          <p:cNvSpPr txBox="1"/>
          <p:nvPr/>
        </p:nvSpPr>
        <p:spPr>
          <a:xfrm>
            <a:off x="7078742" y="4676656"/>
            <a:ext cx="4351258" cy="707886"/>
          </a:xfrm>
          <a:prstGeom prst="rect">
            <a:avLst/>
          </a:prstGeom>
          <a:noFill/>
        </p:spPr>
        <p:txBody>
          <a:bodyPr wrap="square">
            <a:spAutoFit/>
          </a:bodyPr>
          <a:lstStyle/>
          <a:p>
            <a:r>
              <a:rPr lang="zh-CN"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攻击成功后，用户查询域名时，得到</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a:t>
            </a:r>
            <a:r>
              <a:rPr lang="zh-CN" altLang="zh-CN" sz="2000" dirty="0">
                <a:latin typeface="微软雅黑" panose="020B0503020204020204" pitchFamily="34" charset="-122"/>
                <a:ea typeface="微软雅黑" panose="020B0503020204020204" pitchFamily="34" charset="-122"/>
                <a:cs typeface="Times New Roman" panose="02020503050405090304" pitchFamily="18" charset="0"/>
              </a:rPr>
              <a:t>攻击者</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a:t>
            </a:r>
            <a:r>
              <a:rPr lang="zh-CN"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设定的伪造地址</a:t>
            </a:r>
            <a:endParaRPr lang="zh-CN" altLang="en-US" sz="2000" dirty="0">
              <a:latin typeface="微软雅黑" panose="020B0503020204020204" pitchFamily="34" charset="-122"/>
              <a:ea typeface="微软雅黑" panose="020B0503020204020204" pitchFamily="34" charset="-122"/>
            </a:endParaRPr>
          </a:p>
        </p:txBody>
      </p:sp>
      <p:sp>
        <p:nvSpPr>
          <p:cNvPr id="10" name="TextBox 9"/>
          <p:cNvSpPr txBox="1"/>
          <p:nvPr/>
        </p:nvSpPr>
        <p:spPr>
          <a:xfrm>
            <a:off x="892926" y="1643536"/>
            <a:ext cx="5242790" cy="4064126"/>
          </a:xfrm>
          <a:prstGeom prst="rect">
            <a:avLst/>
          </a:prstGeom>
          <a:noFill/>
        </p:spPr>
        <p:txBody>
          <a:bodyPr wrap="square">
            <a:spAutoFit/>
          </a:bodyPr>
          <a:lstStyle/>
          <a:p>
            <a:pPr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r>
              <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DNS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是多种服务的基础，当</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DNS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发生安全故障时，全部依赖</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DNS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的服务都将被影响，最终危害大量使用者的安全</a:t>
            </a:r>
            <a:endPar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endPar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通过实验，掌握</a:t>
            </a:r>
            <a:r>
              <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DNS</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缓存中毒实施过程及原理，从而加深对网络安全问题的认识，并了解相应的安全防御手段</a:t>
            </a:r>
            <a:endParaRPr lang="en-US" altLang="zh-CN" sz="2000" dirty="0">
              <a:solidFill>
                <a:srgbClr val="000000"/>
              </a:solidFill>
              <a:latin typeface="微软雅黑" panose="020B0503020204020204" pitchFamily="34" charset="-122"/>
              <a:ea typeface="微软雅黑" panose="020B0503020204020204" pitchFamily="34" charset="-122"/>
            </a:endParaRPr>
          </a:p>
          <a:p>
            <a:pPr algn="just">
              <a:lnSpc>
                <a:spcPct val="115000"/>
              </a:lnSpc>
              <a:spcBef>
                <a:spcPts val="600"/>
              </a:spcBef>
              <a:spcAft>
                <a:spcPts val="600"/>
              </a:spcAft>
            </a:pPr>
            <a:endParaRPr lang="en-US" altLang="zh-CN" sz="2000" kern="100" dirty="0">
              <a:latin typeface="微软雅黑" panose="020B0503020204020204" pitchFamily="34" charset="-122"/>
              <a:ea typeface="微软雅黑" panose="020B0503020204020204" pitchFamily="34" charset="-122"/>
            </a:endParaRPr>
          </a:p>
        </p:txBody>
      </p:sp>
      <p:sp>
        <p:nvSpPr>
          <p:cNvPr id="17" name="标题 1"/>
          <p:cNvSpPr>
            <a:spLocks noGrp="1"/>
          </p:cNvSpPr>
          <p:nvPr>
            <p:ph type="title"/>
          </p:nvPr>
        </p:nvSpPr>
        <p:spPr>
          <a:xfrm>
            <a:off x="1131375" y="136525"/>
            <a:ext cx="8277667" cy="725407"/>
          </a:xfrm>
        </p:spPr>
        <p:txBody>
          <a:bodyPr vert="horz" lIns="91440" tIns="45720" rIns="91440" bIns="45720" rtlCol="0" anchor="ctr">
            <a:normAutofit fontScale="90000"/>
          </a:bodyPr>
          <a:lstStyle/>
          <a:p>
            <a:r>
              <a:rPr kumimoji="1" lang="zh-CN" altLang="en-US" dirty="0">
                <a:solidFill>
                  <a:schemeClr val="tx1"/>
                </a:solidFill>
              </a:rPr>
              <a:t>实验十一：</a:t>
            </a:r>
            <a:r>
              <a:rPr kumimoji="1" dirty="0" err="1"/>
              <a:t>实现本地DNS缓存中毒攻击</a:t>
            </a:r>
            <a:endParaRPr kumimoji="1" dirty="0"/>
          </a:p>
        </p:txBody>
      </p:sp>
      <p:sp>
        <p:nvSpPr>
          <p:cNvPr id="18" name="TextBox 17"/>
          <p:cNvSpPr txBox="1"/>
          <p:nvPr/>
        </p:nvSpPr>
        <p:spPr>
          <a:xfrm>
            <a:off x="9162415" y="136525"/>
            <a:ext cx="288671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608965" y="991870"/>
            <a:ext cx="5841365" cy="568960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graphicFrame>
        <p:nvGraphicFramePr>
          <p:cNvPr id="23" name="对象 22"/>
          <p:cNvGraphicFramePr>
            <a:graphicFrameLocks noChangeAspect="1"/>
          </p:cNvGraphicFramePr>
          <p:nvPr/>
        </p:nvGraphicFramePr>
        <p:xfrm>
          <a:off x="6579213" y="2409592"/>
          <a:ext cx="5327763" cy="2232302"/>
        </p:xfrm>
        <a:graphic>
          <a:graphicData uri="http://schemas.openxmlformats.org/presentationml/2006/ole">
            <mc:AlternateContent xmlns:mc="http://schemas.openxmlformats.org/markup-compatibility/2006">
              <mc:Choice xmlns:v="urn:schemas-microsoft-com:vml" Requires="v">
                <p:oleObj name="Visio" r:id="rId4" imgW="3209290" imgH="1344930" progId="Visio.Drawing.15">
                  <p:embed/>
                </p:oleObj>
              </mc:Choice>
              <mc:Fallback>
                <p:oleObj name="Visio" r:id="rId4" imgW="3209290" imgH="1344930" progId="Visio.Drawing.15">
                  <p:embed/>
                  <p:pic>
                    <p:nvPicPr>
                      <p:cNvPr id="0" name="对象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79213" y="2409592"/>
                        <a:ext cx="5327763" cy="2232302"/>
                      </a:xfrm>
                      <a:prstGeom prst="rect">
                        <a:avLst/>
                      </a:prstGeom>
                      <a:noFill/>
                    </p:spPr>
                  </p:pic>
                </p:oleObj>
              </mc:Fallback>
            </mc:AlternateContent>
          </a:graphicData>
        </a:graphic>
      </p:graphicFrame>
      <p:cxnSp>
        <p:nvCxnSpPr>
          <p:cNvPr id="5" name="直接箭头连接符 4"/>
          <p:cNvCxnSpPr/>
          <p:nvPr/>
        </p:nvCxnSpPr>
        <p:spPr>
          <a:xfrm flipV="1">
            <a:off x="8756073" y="3589193"/>
            <a:ext cx="83127" cy="424873"/>
          </a:xfrm>
          <a:prstGeom prst="straightConnector1">
            <a:avLst/>
          </a:prstGeom>
          <a:ln w="28575">
            <a:tailEnd type="triangle"/>
          </a:ln>
        </p:spPr>
        <p:style>
          <a:lnRef idx="1">
            <a:schemeClr val="accent4"/>
          </a:lnRef>
          <a:fillRef idx="0">
            <a:schemeClr val="accent4"/>
          </a:fillRef>
          <a:effectRef idx="0">
            <a:schemeClr val="accent4"/>
          </a:effectRef>
          <a:fontRef idx="minor">
            <a:schemeClr val="tx1"/>
          </a:fontRef>
        </p:style>
      </p:cxnSp>
      <p:sp>
        <p:nvSpPr>
          <p:cNvPr id="9" name="爆炸形: 14 pt  8"/>
          <p:cNvSpPr/>
          <p:nvPr/>
        </p:nvSpPr>
        <p:spPr>
          <a:xfrm>
            <a:off x="8263085" y="4014066"/>
            <a:ext cx="1158006" cy="634423"/>
          </a:xfrm>
          <a:prstGeom prst="irregularSeal2">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29" name="文本框 28"/>
          <p:cNvSpPr txBox="1"/>
          <p:nvPr/>
        </p:nvSpPr>
        <p:spPr>
          <a:xfrm>
            <a:off x="8348862" y="4199949"/>
            <a:ext cx="1410566" cy="307777"/>
          </a:xfrm>
          <a:prstGeom prst="rect">
            <a:avLst/>
          </a:prstGeom>
          <a:noFill/>
        </p:spPr>
        <p:txBody>
          <a:bodyPr wrap="square">
            <a:spAutoFit/>
          </a:bodyPr>
          <a:lstStyle/>
          <a:p>
            <a:r>
              <a:rPr lang="zh-CN" altLang="en-US" sz="1400" dirty="0">
                <a:solidFill>
                  <a:schemeClr val="bg1"/>
                </a:solidFill>
                <a:effectLst/>
                <a:latin typeface="微软雅黑" panose="020B0503020204020204" pitchFamily="34" charset="-122"/>
                <a:ea typeface="微软雅黑" panose="020B0503020204020204" pitchFamily="34" charset="-122"/>
                <a:cs typeface="Times New Roman" panose="02020503050405090304" pitchFamily="18" charset="0"/>
              </a:rPr>
              <a:t>伪造应答</a:t>
            </a:r>
            <a:endParaRPr lang="zh-CN" altLang="en-US" sz="1400" dirty="0">
              <a:solidFill>
                <a:schemeClr val="bg1"/>
              </a:solidFill>
            </a:endParaRPr>
          </a:p>
        </p:txBody>
      </p:sp>
      <p:sp>
        <p:nvSpPr>
          <p:cNvPr id="11" name="TextBox 10"/>
          <p:cNvSpPr txBox="1"/>
          <p:nvPr/>
        </p:nvSpPr>
        <p:spPr>
          <a:xfrm>
            <a:off x="883129" y="1929830"/>
            <a:ext cx="5242790" cy="3731214"/>
          </a:xfrm>
          <a:prstGeom prst="rect">
            <a:avLst/>
          </a:prstGeom>
          <a:noFill/>
        </p:spPr>
        <p:txBody>
          <a:bodyPr wrap="square">
            <a:spAutoFit/>
          </a:bodyPr>
          <a:lstStyle/>
          <a:p>
            <a:pPr lvl="0" latinLnBrk="1">
              <a:lnSpc>
                <a:spcPct val="15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1.</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配置</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bind9</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本地</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DNS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缓存服务器</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受害者访问某一</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域名</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3.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攻击者编写并运行程序监听</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DNS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请求，并在监听到请求后注入恶意</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DNS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响应</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4.</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 受害者</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得到错误</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DNS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响应</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5</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在缓存有效期内，受害者和其他客户端访问该域名均将得到错误响应</a:t>
            </a:r>
            <a:endPar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16" name="标题 1"/>
          <p:cNvSpPr>
            <a:spLocks noGrp="1"/>
          </p:cNvSpPr>
          <p:nvPr>
            <p:ph type="title"/>
          </p:nvPr>
        </p:nvSpPr>
        <p:spPr>
          <a:xfrm>
            <a:off x="1131376" y="136525"/>
            <a:ext cx="8290920" cy="725407"/>
          </a:xfrm>
        </p:spPr>
        <p:txBody>
          <a:bodyPr vert="horz" lIns="91440" tIns="45720" rIns="91440" bIns="45720" rtlCol="0" anchor="ctr">
            <a:normAutofit fontScale="90000"/>
          </a:bodyPr>
          <a:lstStyle/>
          <a:p>
            <a:r>
              <a:rPr kumimoji="1" lang="zh-CN" altLang="en-US" dirty="0">
                <a:solidFill>
                  <a:schemeClr val="tx1"/>
                </a:solidFill>
              </a:rPr>
              <a:t>实验十一：</a:t>
            </a:r>
            <a:r>
              <a:rPr kumimoji="1" dirty="0" err="1">
                <a:solidFill>
                  <a:schemeClr val="tx1">
                    <a:lumMod val="85000"/>
                    <a:lumOff val="15000"/>
                  </a:schemeClr>
                </a:solidFill>
              </a:rPr>
              <a:t>实现本地DNS缓存中毒攻击</a:t>
            </a:r>
            <a:endParaRPr kumimoji="1" dirty="0">
              <a:solidFill>
                <a:schemeClr val="tx1">
                  <a:lumMod val="85000"/>
                  <a:lumOff val="15000"/>
                </a:schemeClr>
              </a:solidFill>
            </a:endParaRPr>
          </a:p>
        </p:txBody>
      </p:sp>
      <p:sp>
        <p:nvSpPr>
          <p:cNvPr id="17" name="TextBox 16"/>
          <p:cNvSpPr txBox="1"/>
          <p:nvPr/>
        </p:nvSpPr>
        <p:spPr>
          <a:xfrm>
            <a:off x="9162415" y="136525"/>
            <a:ext cx="288671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4" name="文本框 3"/>
          <p:cNvSpPr txBox="1"/>
          <p:nvPr/>
        </p:nvSpPr>
        <p:spPr>
          <a:xfrm>
            <a:off x="6579235" y="4693920"/>
            <a:ext cx="5328285" cy="398780"/>
          </a:xfrm>
          <a:prstGeom prst="rect">
            <a:avLst/>
          </a:prstGeom>
          <a:noFill/>
        </p:spPr>
        <p:txBody>
          <a:bodyPr wrap="square" rtlCol="0" anchor="t">
            <a:spAutoFit/>
          </a:bodyPr>
          <a:lstStyle/>
          <a:p>
            <a:pPr algn="ctr"/>
            <a:r>
              <a:rPr lang="zh-CN" altLang="zh-CN" sz="2000" dirty="0">
                <a:effectLst/>
                <a:latin typeface="微软雅黑" panose="020B0503020204020204" pitchFamily="34" charset="-122"/>
                <a:ea typeface="微软雅黑" panose="020B0503020204020204" pitchFamily="34" charset="-122"/>
                <a:cs typeface="Times New Roman" panose="02020503050405090304" pitchFamily="18" charset="0"/>
                <a:sym typeface="+mn-ea"/>
              </a:rPr>
              <a:t>缓存中毒攻击流程</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g2-3713&amp;3764"/>
          <p:cNvSpPr/>
          <p:nvPr>
            <p:custDataLst>
              <p:tags r:id="rId1"/>
            </p:custDataLst>
          </p:nvPr>
        </p:nvSpPr>
        <p:spPr>
          <a:xfrm>
            <a:off x="472440" y="1014730"/>
            <a:ext cx="11565255" cy="296291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970280" y="1344930"/>
            <a:ext cx="10570210" cy="2399665"/>
          </a:xfrm>
          <a:prstGeom prst="rect">
            <a:avLst/>
          </a:prstGeom>
        </p:spPr>
        <p:txBody>
          <a:bodyPr wrap="square">
            <a:spAutoFit/>
          </a:bodyPr>
          <a:lstStyle/>
          <a:p>
            <a:pPr latinLnBrk="1">
              <a:lnSpc>
                <a:spcPct val="15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域间源地址验证技术</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SMA</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中，</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AS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之间通过建立状态机，并在</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AS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的边界路由器进行标签的添加、验证和移除，实现自治域间的源地址验证</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发送方边界核心路由器在分组添加标签，以传递源地址前缀的真实性。目的域在边界路由器检查标签正确性，以验证所关联源地址的真实性，过滤伪造分组</a:t>
            </a:r>
            <a:endParaRPr kumimoji="0" lang="zh-CN" altLang="en-US"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cxnSp>
        <p:nvCxnSpPr>
          <p:cNvPr id="20" name="直线连接符 5"/>
          <p:cNvCxnSpPr>
            <a:stCxn id="23" idx="3"/>
          </p:cNvCxnSpPr>
          <p:nvPr/>
        </p:nvCxnSpPr>
        <p:spPr>
          <a:xfrm flipV="1">
            <a:off x="1642660" y="5159919"/>
            <a:ext cx="9004822" cy="1"/>
          </a:xfrm>
          <a:prstGeom prst="line">
            <a:avLst/>
          </a:prstGeom>
          <a:noFill/>
          <a:ln w="6350" cap="flat" cmpd="sng" algn="ctr">
            <a:solidFill>
              <a:srgbClr val="00436D"/>
            </a:solidFill>
            <a:prstDash val="solid"/>
            <a:miter lim="800000"/>
          </a:ln>
          <a:effectLst/>
        </p:spPr>
      </p:cxnSp>
      <p:pic>
        <p:nvPicPr>
          <p:cNvPr id="21" name="Picture 1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67051" y="4453052"/>
            <a:ext cx="2017582" cy="1332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Picture 45" descr="Service Rout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1126" y="4985294"/>
            <a:ext cx="58578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2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6410" y="4921795"/>
            <a:ext cx="47625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45" descr="Service Rout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2364" y="4985294"/>
            <a:ext cx="58578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45" descr="Service Rout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02018" y="5034681"/>
            <a:ext cx="58578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45" descr="Service Rout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29056" y="5000388"/>
            <a:ext cx="58578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文本框 26"/>
          <p:cNvSpPr txBox="1"/>
          <p:nvPr/>
        </p:nvSpPr>
        <p:spPr>
          <a:xfrm>
            <a:off x="1642660" y="4634571"/>
            <a:ext cx="1467068" cy="400110"/>
          </a:xfrm>
          <a:prstGeom prst="rect">
            <a:avLst/>
          </a:prstGeom>
          <a:noFill/>
        </p:spPr>
        <p:txBody>
          <a:bodyPr wrap="none" rtlCol="0">
            <a:spAutoFit/>
          </a:bodyPr>
          <a:lstStyle/>
          <a:p>
            <a:r>
              <a:rPr kumimoji="1" lang="zh-CN" altLang="en-US" sz="2000" dirty="0">
                <a:solidFill>
                  <a:prstClr val="black"/>
                </a:solidFill>
                <a:latin typeface="Calibri" panose="020F0502020204030204"/>
                <a:ea typeface="微软雅黑" panose="020B0503020204020204" pitchFamily="34" charset="-122"/>
              </a:rPr>
              <a:t>发送数据包</a:t>
            </a:r>
          </a:p>
        </p:txBody>
      </p:sp>
      <p:sp>
        <p:nvSpPr>
          <p:cNvPr id="28" name="文本框 27"/>
          <p:cNvSpPr txBox="1"/>
          <p:nvPr/>
        </p:nvSpPr>
        <p:spPr>
          <a:xfrm>
            <a:off x="2830860" y="5417767"/>
            <a:ext cx="1338828" cy="369332"/>
          </a:xfrm>
          <a:prstGeom prst="rect">
            <a:avLst/>
          </a:prstGeom>
          <a:noFill/>
        </p:spPr>
        <p:txBody>
          <a:bodyPr wrap="none" rtlCol="0">
            <a:spAutoFit/>
          </a:bodyPr>
          <a:lstStyle/>
          <a:p>
            <a:r>
              <a:rPr kumimoji="1" lang="zh-CN" altLang="en-US" dirty="0">
                <a:solidFill>
                  <a:prstClr val="black"/>
                </a:solidFill>
                <a:latin typeface="Calibri" panose="020F0502020204030204"/>
                <a:ea typeface="微软雅黑" panose="020B0503020204020204" pitchFamily="34" charset="-122"/>
              </a:rPr>
              <a:t>接入交换机</a:t>
            </a:r>
          </a:p>
        </p:txBody>
      </p:sp>
      <p:sp>
        <p:nvSpPr>
          <p:cNvPr id="29" name="文本框 28"/>
          <p:cNvSpPr txBox="1"/>
          <p:nvPr/>
        </p:nvSpPr>
        <p:spPr>
          <a:xfrm>
            <a:off x="4424599" y="5417767"/>
            <a:ext cx="1082348" cy="369332"/>
          </a:xfrm>
          <a:prstGeom prst="rect">
            <a:avLst/>
          </a:prstGeom>
          <a:noFill/>
        </p:spPr>
        <p:txBody>
          <a:bodyPr wrap="none" rtlCol="0">
            <a:spAutoFit/>
          </a:bodyPr>
          <a:lstStyle/>
          <a:p>
            <a:r>
              <a:rPr kumimoji="1" lang="en-US" altLang="zh-CN" dirty="0">
                <a:solidFill>
                  <a:prstClr val="black"/>
                </a:solidFill>
                <a:latin typeface="Calibri" panose="020F0502020204030204"/>
                <a:ea typeface="微软雅黑" panose="020B0503020204020204" pitchFamily="34" charset="-122"/>
              </a:rPr>
              <a:t>SMA</a:t>
            </a:r>
            <a:r>
              <a:rPr kumimoji="1" lang="zh-CN" altLang="en-US" dirty="0">
                <a:solidFill>
                  <a:prstClr val="black"/>
                </a:solidFill>
                <a:latin typeface="Calibri" panose="020F0502020204030204"/>
                <a:ea typeface="微软雅黑" panose="020B0503020204020204" pitchFamily="34" charset="-122"/>
              </a:rPr>
              <a:t>设备</a:t>
            </a:r>
          </a:p>
        </p:txBody>
      </p:sp>
      <p:sp>
        <p:nvSpPr>
          <p:cNvPr id="30" name="文本框 29"/>
          <p:cNvSpPr txBox="1"/>
          <p:nvPr/>
        </p:nvSpPr>
        <p:spPr>
          <a:xfrm>
            <a:off x="8880848" y="5416392"/>
            <a:ext cx="1082348" cy="369332"/>
          </a:xfrm>
          <a:prstGeom prst="rect">
            <a:avLst/>
          </a:prstGeom>
          <a:noFill/>
        </p:spPr>
        <p:txBody>
          <a:bodyPr wrap="none" rtlCol="0">
            <a:spAutoFit/>
          </a:bodyPr>
          <a:lstStyle/>
          <a:p>
            <a:r>
              <a:rPr kumimoji="1" lang="en-US" altLang="zh-CN" dirty="0">
                <a:solidFill>
                  <a:prstClr val="black"/>
                </a:solidFill>
                <a:latin typeface="Calibri" panose="020F0502020204030204"/>
                <a:ea typeface="微软雅黑" panose="020B0503020204020204" pitchFamily="34" charset="-122"/>
              </a:rPr>
              <a:t>SMA</a:t>
            </a:r>
            <a:r>
              <a:rPr kumimoji="1" lang="zh-CN" altLang="en-US" dirty="0">
                <a:solidFill>
                  <a:prstClr val="black"/>
                </a:solidFill>
                <a:latin typeface="Calibri" panose="020F0502020204030204"/>
                <a:ea typeface="微软雅黑" panose="020B0503020204020204" pitchFamily="34" charset="-122"/>
              </a:rPr>
              <a:t>设备</a:t>
            </a:r>
          </a:p>
        </p:txBody>
      </p:sp>
      <p:sp>
        <p:nvSpPr>
          <p:cNvPr id="31" name="文本框 30"/>
          <p:cNvSpPr txBox="1"/>
          <p:nvPr/>
        </p:nvSpPr>
        <p:spPr>
          <a:xfrm>
            <a:off x="10152535" y="5436434"/>
            <a:ext cx="1338828" cy="369332"/>
          </a:xfrm>
          <a:prstGeom prst="rect">
            <a:avLst/>
          </a:prstGeom>
          <a:noFill/>
        </p:spPr>
        <p:txBody>
          <a:bodyPr wrap="none" rtlCol="0">
            <a:spAutoFit/>
          </a:bodyPr>
          <a:lstStyle/>
          <a:p>
            <a:r>
              <a:rPr kumimoji="1" lang="zh-CN" altLang="en-US" dirty="0">
                <a:solidFill>
                  <a:prstClr val="black"/>
                </a:solidFill>
                <a:latin typeface="Calibri" panose="020F0502020204030204"/>
                <a:ea typeface="微软雅黑" panose="020B0503020204020204" pitchFamily="34" charset="-122"/>
              </a:rPr>
              <a:t>接入交换机</a:t>
            </a:r>
          </a:p>
        </p:txBody>
      </p:sp>
      <p:sp>
        <p:nvSpPr>
          <p:cNvPr id="32" name="文本框 31"/>
          <p:cNvSpPr txBox="1"/>
          <p:nvPr/>
        </p:nvSpPr>
        <p:spPr>
          <a:xfrm>
            <a:off x="6942830" y="4965212"/>
            <a:ext cx="646331" cy="369332"/>
          </a:xfrm>
          <a:prstGeom prst="rect">
            <a:avLst/>
          </a:prstGeom>
          <a:noFill/>
        </p:spPr>
        <p:txBody>
          <a:bodyPr wrap="none" rtlCol="0">
            <a:spAutoFit/>
          </a:bodyPr>
          <a:lstStyle/>
          <a:p>
            <a:r>
              <a:rPr kumimoji="1" lang="zh-CN" altLang="en-US" dirty="0">
                <a:solidFill>
                  <a:prstClr val="black"/>
                </a:solidFill>
                <a:latin typeface="Calibri" panose="020F0502020204030204"/>
                <a:ea typeface="微软雅黑" panose="020B0503020204020204" pitchFamily="34" charset="-122"/>
              </a:rPr>
              <a:t>网络</a:t>
            </a:r>
          </a:p>
        </p:txBody>
      </p:sp>
      <p:sp>
        <p:nvSpPr>
          <p:cNvPr id="33" name="文本框 32"/>
          <p:cNvSpPr txBox="1"/>
          <p:nvPr/>
        </p:nvSpPr>
        <p:spPr>
          <a:xfrm>
            <a:off x="4319277" y="4426244"/>
            <a:ext cx="1107996" cy="369332"/>
          </a:xfrm>
          <a:prstGeom prst="rect">
            <a:avLst/>
          </a:prstGeom>
          <a:noFill/>
        </p:spPr>
        <p:txBody>
          <a:bodyPr wrap="none" rtlCol="0">
            <a:spAutoFit/>
          </a:bodyPr>
          <a:lstStyle/>
          <a:p>
            <a:r>
              <a:rPr kumimoji="1" lang="zh-CN" altLang="en-US" b="1" dirty="0">
                <a:latin typeface="Calibri" panose="020F0502020204030204"/>
                <a:ea typeface="微软雅黑" panose="020B0503020204020204" pitchFamily="34" charset="-122"/>
              </a:rPr>
              <a:t>添加标签</a:t>
            </a:r>
          </a:p>
        </p:txBody>
      </p:sp>
      <p:sp>
        <p:nvSpPr>
          <p:cNvPr id="34" name="文本框 33"/>
          <p:cNvSpPr txBox="1"/>
          <p:nvPr/>
        </p:nvSpPr>
        <p:spPr>
          <a:xfrm>
            <a:off x="8840913" y="4475631"/>
            <a:ext cx="1123769" cy="369332"/>
          </a:xfrm>
          <a:prstGeom prst="rect">
            <a:avLst/>
          </a:prstGeom>
          <a:noFill/>
        </p:spPr>
        <p:txBody>
          <a:bodyPr wrap="none" rtlCol="0">
            <a:spAutoFit/>
          </a:bodyPr>
          <a:lstStyle/>
          <a:p>
            <a:r>
              <a:rPr kumimoji="1" lang="zh-CN" altLang="en-US" b="1" dirty="0">
                <a:latin typeface="Calibri" panose="020F0502020204030204"/>
                <a:ea typeface="微软雅黑" panose="020B0503020204020204" pitchFamily="34" charset="-122"/>
              </a:rPr>
              <a:t>验证标签</a:t>
            </a:r>
          </a:p>
        </p:txBody>
      </p:sp>
      <p:cxnSp>
        <p:nvCxnSpPr>
          <p:cNvPr id="35" name="直线箭头连接符 22"/>
          <p:cNvCxnSpPr/>
          <p:nvPr/>
        </p:nvCxnSpPr>
        <p:spPr>
          <a:xfrm>
            <a:off x="1889986" y="5013216"/>
            <a:ext cx="940874" cy="0"/>
          </a:xfrm>
          <a:prstGeom prst="straightConnector1">
            <a:avLst/>
          </a:prstGeom>
          <a:noFill/>
          <a:ln w="6350" cap="flat" cmpd="sng" algn="ctr">
            <a:solidFill>
              <a:srgbClr val="C00000"/>
            </a:solidFill>
            <a:prstDash val="solid"/>
            <a:miter lim="800000"/>
            <a:tailEnd type="triangle"/>
          </a:ln>
          <a:effectLst/>
        </p:spPr>
      </p:cxnSp>
      <p:sp>
        <p:nvSpPr>
          <p:cNvPr id="36" name="标题 1"/>
          <p:cNvSpPr>
            <a:spLocks noGrp="1"/>
          </p:cNvSpPr>
          <p:nvPr>
            <p:ph type="title"/>
          </p:nvPr>
        </p:nvSpPr>
        <p:spPr>
          <a:xfrm>
            <a:off x="1131376" y="136525"/>
            <a:ext cx="8022720" cy="725407"/>
          </a:xfrm>
        </p:spPr>
        <p:txBody>
          <a:bodyPr vert="horz" lIns="91440" tIns="45720" rIns="91440" bIns="45720" rtlCol="0" anchor="ctr">
            <a:normAutofit fontScale="90000"/>
          </a:bodyPr>
          <a:lstStyle/>
          <a:p>
            <a:r>
              <a:rPr kumimoji="1" lang="zh-CN" altLang="en-US" dirty="0">
                <a:solidFill>
                  <a:schemeClr val="tx1"/>
                </a:solidFill>
              </a:rPr>
              <a:t>实验十二：</a:t>
            </a:r>
            <a:r>
              <a:rPr kumimoji="1" lang="zh-CN" altLang="en-US" dirty="0">
                <a:solidFill>
                  <a:schemeClr val="tx1">
                    <a:lumMod val="85000"/>
                    <a:lumOff val="15000"/>
                  </a:schemeClr>
                </a:solidFill>
              </a:rPr>
              <a:t>域间源地址验证技术模拟</a:t>
            </a:r>
          </a:p>
        </p:txBody>
      </p:sp>
      <p:sp>
        <p:nvSpPr>
          <p:cNvPr id="37" name="TextBox 36"/>
          <p:cNvSpPr txBox="1"/>
          <p:nvPr/>
        </p:nvSpPr>
        <p:spPr>
          <a:xfrm>
            <a:off x="9154096" y="136525"/>
            <a:ext cx="2894683" cy="725407"/>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r>
              <a:rPr lang="zh-CN" altLang="en-US" dirty="0">
                <a:solidFill>
                  <a:schemeClr val="accent4"/>
                </a:solidFill>
                <a:sym typeface="+mn-ea"/>
              </a:rPr>
              <a:t>★</a:t>
            </a:r>
            <a:r>
              <a:rPr lang="zh-CN" altLang="en-US" dirty="0">
                <a:solidFill>
                  <a:schemeClr val="accent4"/>
                </a:solidFill>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bg2-3713&amp;3764"/>
          <p:cNvSpPr/>
          <p:nvPr>
            <p:custDataLst>
              <p:tags r:id="rId1"/>
            </p:custDataLst>
          </p:nvPr>
        </p:nvSpPr>
        <p:spPr>
          <a:xfrm>
            <a:off x="686435" y="1122045"/>
            <a:ext cx="6001385" cy="536194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1065409" y="2334904"/>
            <a:ext cx="5529759" cy="3254161"/>
          </a:xfrm>
          <a:prstGeom prst="rect">
            <a:avLst/>
          </a:prstGeom>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p>
          <a:p>
            <a:pPr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利用散列校验文件的完整性，并利用散列碰撞工具产生散列碰撞现象</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kumimoji="0" lang="zh-CN" altLang="en-US"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Times New Roman" panose="02020503050405090304" pitchFamily="18" charset="0"/>
              </a:rPr>
              <a:t>在</a:t>
            </a:r>
            <a:r>
              <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Times New Roman" panose="02020503050405090304" pitchFamily="18" charset="0"/>
              </a:rPr>
              <a:t>Windows</a:t>
            </a:r>
            <a:r>
              <a:rPr kumimoji="0" lang="zh-CN" altLang="en-US"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Times New Roman" panose="02020503050405090304" pitchFamily="18" charset="0"/>
              </a:rPr>
              <a:t>环境下调用散列碰撞生成工具，生成散列码相同的两个文件</a:t>
            </a:r>
            <a:endPar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3" name="标题 1"/>
          <p:cNvSpPr>
            <a:spLocks noGrp="1"/>
          </p:cNvSpPr>
          <p:nvPr>
            <p:ph type="title"/>
          </p:nvPr>
        </p:nvSpPr>
        <p:spPr>
          <a:xfrm>
            <a:off x="1131570" y="136525"/>
            <a:ext cx="7984490" cy="725170"/>
          </a:xfrm>
        </p:spPr>
        <p:txBody>
          <a:bodyPr vert="horz" lIns="91440" tIns="45720" rIns="91440" bIns="45720" rtlCol="0" anchor="ctr">
            <a:normAutofit fontScale="90000"/>
          </a:bodyPr>
          <a:lstStyle/>
          <a:p>
            <a:r>
              <a:rPr kumimoji="1" lang="zh-CN" altLang="en-US" dirty="0"/>
              <a:t>实验一：</a:t>
            </a:r>
            <a:r>
              <a:rPr kumimoji="1" dirty="0"/>
              <a:t>制造MD5算法的散列值碰撞</a:t>
            </a:r>
          </a:p>
        </p:txBody>
      </p:sp>
      <p:sp>
        <p:nvSpPr>
          <p:cNvPr id="15" name="TextBox 14"/>
          <p:cNvSpPr txBox="1"/>
          <p:nvPr/>
        </p:nvSpPr>
        <p:spPr>
          <a:xfrm>
            <a:off x="9006205" y="136525"/>
            <a:ext cx="3042920" cy="725170"/>
          </a:xfrm>
          <a:prstGeom prst="rect">
            <a:avLst/>
          </a:prstGeom>
        </p:spPr>
        <p:txBody>
          <a:bodyPr vert="horz" lIns="91440" tIns="45720" rIns="91440" bIns="45720" rtlCol="0" anchor="ctr">
            <a:normAutofit/>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cxnSp>
        <p:nvCxnSpPr>
          <p:cNvPr id="16" name="直接箭头连接符 4"/>
          <p:cNvCxnSpPr/>
          <p:nvPr/>
        </p:nvCxnSpPr>
        <p:spPr>
          <a:xfrm flipH="1">
            <a:off x="10299990" y="4615178"/>
            <a:ext cx="361887" cy="567887"/>
          </a:xfrm>
          <a:prstGeom prst="straightConnector1">
            <a:avLst/>
          </a:prstGeom>
          <a:ln w="28575">
            <a:tailEnd type="triangle"/>
          </a:ln>
        </p:spPr>
        <p:style>
          <a:lnRef idx="1">
            <a:schemeClr val="accent4"/>
          </a:lnRef>
          <a:fillRef idx="0">
            <a:schemeClr val="accent4"/>
          </a:fillRef>
          <a:effectRef idx="0">
            <a:schemeClr val="accent4"/>
          </a:effectRef>
          <a:fontRef idx="minor">
            <a:schemeClr val="tx1"/>
          </a:fontRef>
        </p:style>
      </p:cxnSp>
      <p:pic>
        <p:nvPicPr>
          <p:cNvPr id="17" name="图片 7"/>
          <p:cNvPicPr>
            <a:picLocks noChangeAspect="1"/>
          </p:cNvPicPr>
          <p:nvPr/>
        </p:nvPicPr>
        <p:blipFill>
          <a:blip r:embed="rId4"/>
          <a:stretch>
            <a:fillRect/>
          </a:stretch>
        </p:blipFill>
        <p:spPr>
          <a:xfrm>
            <a:off x="10384864" y="3585817"/>
            <a:ext cx="554027" cy="658944"/>
          </a:xfrm>
          <a:prstGeom prst="rect">
            <a:avLst/>
          </a:prstGeom>
        </p:spPr>
      </p:pic>
      <p:pic>
        <p:nvPicPr>
          <p:cNvPr id="18" name="图片 13"/>
          <p:cNvPicPr>
            <a:picLocks noChangeAspect="1"/>
          </p:cNvPicPr>
          <p:nvPr/>
        </p:nvPicPr>
        <p:blipFill>
          <a:blip r:embed="rId4"/>
          <a:stretch>
            <a:fillRect/>
          </a:stretch>
        </p:blipFill>
        <p:spPr>
          <a:xfrm>
            <a:off x="8434138" y="3525735"/>
            <a:ext cx="554027" cy="658944"/>
          </a:xfrm>
          <a:prstGeom prst="rect">
            <a:avLst/>
          </a:prstGeom>
        </p:spPr>
      </p:pic>
      <p:sp>
        <p:nvSpPr>
          <p:cNvPr id="19" name="文本框 9"/>
          <p:cNvSpPr txBox="1"/>
          <p:nvPr/>
        </p:nvSpPr>
        <p:spPr>
          <a:xfrm>
            <a:off x="8112454" y="4161967"/>
            <a:ext cx="1197394" cy="369332"/>
          </a:xfrm>
          <a:prstGeom prst="rect">
            <a:avLst/>
          </a:prstGeom>
          <a:noFill/>
        </p:spPr>
        <p:txBody>
          <a:bodyPr wrap="square" rtlCol="0">
            <a:spAutoFit/>
          </a:bodyPr>
          <a:lstStyle/>
          <a:p>
            <a:pPr algn="ctr"/>
            <a:r>
              <a:rPr lang="en-US" altLang="zh-CN" b="1" dirty="0">
                <a:latin typeface="Times New Roman" panose="02020503050405090304" pitchFamily="18" charset="0"/>
                <a:cs typeface="Times New Roman" panose="02020503050405090304" pitchFamily="18" charset="0"/>
              </a:rPr>
              <a:t>File1.exe</a:t>
            </a:r>
            <a:endParaRPr lang="zh-CN" altLang="en-US" b="1" dirty="0">
              <a:latin typeface="Times New Roman" panose="02020503050405090304" pitchFamily="18" charset="0"/>
              <a:cs typeface="Times New Roman" panose="02020503050405090304" pitchFamily="18" charset="0"/>
            </a:endParaRPr>
          </a:p>
        </p:txBody>
      </p:sp>
      <p:sp>
        <p:nvSpPr>
          <p:cNvPr id="20" name="文本框 15"/>
          <p:cNvSpPr txBox="1"/>
          <p:nvPr/>
        </p:nvSpPr>
        <p:spPr>
          <a:xfrm>
            <a:off x="10063180" y="4222049"/>
            <a:ext cx="1197394" cy="369332"/>
          </a:xfrm>
          <a:prstGeom prst="rect">
            <a:avLst/>
          </a:prstGeom>
          <a:noFill/>
        </p:spPr>
        <p:txBody>
          <a:bodyPr wrap="square" rtlCol="0">
            <a:spAutoFit/>
          </a:bodyPr>
          <a:lstStyle/>
          <a:p>
            <a:pPr algn="ctr"/>
            <a:r>
              <a:rPr lang="en-US" altLang="zh-CN" b="1" dirty="0">
                <a:latin typeface="Times New Roman" panose="02020503050405090304" pitchFamily="18" charset="0"/>
                <a:cs typeface="Times New Roman" panose="02020503050405090304" pitchFamily="18" charset="0"/>
              </a:rPr>
              <a:t>File2.exe</a:t>
            </a:r>
            <a:endParaRPr lang="zh-CN" altLang="en-US" b="1" dirty="0">
              <a:latin typeface="Times New Roman" panose="02020503050405090304" pitchFamily="18" charset="0"/>
              <a:cs typeface="Times New Roman" panose="02020503050405090304" pitchFamily="18" charset="0"/>
            </a:endParaRPr>
          </a:p>
        </p:txBody>
      </p:sp>
      <p:pic>
        <p:nvPicPr>
          <p:cNvPr id="21" name="图片 16"/>
          <p:cNvPicPr>
            <a:picLocks noChangeAspect="1"/>
          </p:cNvPicPr>
          <p:nvPr/>
        </p:nvPicPr>
        <p:blipFill>
          <a:blip r:embed="rId4"/>
          <a:stretch>
            <a:fillRect/>
          </a:stretch>
        </p:blipFill>
        <p:spPr>
          <a:xfrm>
            <a:off x="7657581" y="1162810"/>
            <a:ext cx="554027" cy="658944"/>
          </a:xfrm>
          <a:prstGeom prst="rect">
            <a:avLst/>
          </a:prstGeom>
        </p:spPr>
      </p:pic>
      <p:sp>
        <p:nvSpPr>
          <p:cNvPr id="22" name="文本框 17"/>
          <p:cNvSpPr txBox="1"/>
          <p:nvPr/>
        </p:nvSpPr>
        <p:spPr>
          <a:xfrm>
            <a:off x="7335897" y="1959534"/>
            <a:ext cx="1197394" cy="369332"/>
          </a:xfrm>
          <a:prstGeom prst="rect">
            <a:avLst/>
          </a:prstGeom>
          <a:noFill/>
        </p:spPr>
        <p:txBody>
          <a:bodyPr wrap="square" rtlCol="0">
            <a:spAutoFit/>
          </a:bodyPr>
          <a:lstStyle/>
          <a:p>
            <a:pPr algn="ctr"/>
            <a:r>
              <a:rPr lang="en-US" altLang="zh-CN" b="1" dirty="0">
                <a:latin typeface="Times New Roman" panose="02020503050405090304" pitchFamily="18" charset="0"/>
                <a:cs typeface="Times New Roman" panose="02020503050405090304" pitchFamily="18" charset="0"/>
              </a:rPr>
              <a:t>File.exe</a:t>
            </a:r>
            <a:endParaRPr lang="zh-CN" altLang="en-US" b="1" dirty="0">
              <a:latin typeface="Times New Roman" panose="02020503050405090304" pitchFamily="18" charset="0"/>
              <a:cs typeface="Times New Roman" panose="02020503050405090304" pitchFamily="18" charset="0"/>
            </a:endParaRPr>
          </a:p>
        </p:txBody>
      </p:sp>
      <p:pic>
        <p:nvPicPr>
          <p:cNvPr id="24" name="图片 14"/>
          <p:cNvPicPr>
            <a:picLocks noChangeAspect="1"/>
          </p:cNvPicPr>
          <p:nvPr/>
        </p:nvPicPr>
        <p:blipFill>
          <a:blip r:embed="rId5"/>
          <a:stretch>
            <a:fillRect/>
          </a:stretch>
        </p:blipFill>
        <p:spPr>
          <a:xfrm>
            <a:off x="9254330" y="1924723"/>
            <a:ext cx="777526" cy="777526"/>
          </a:xfrm>
          <a:prstGeom prst="rect">
            <a:avLst/>
          </a:prstGeom>
        </p:spPr>
      </p:pic>
      <p:sp>
        <p:nvSpPr>
          <p:cNvPr id="25" name="矩形 18"/>
          <p:cNvSpPr/>
          <p:nvPr/>
        </p:nvSpPr>
        <p:spPr>
          <a:xfrm>
            <a:off x="10090252" y="2155217"/>
            <a:ext cx="1806905" cy="369332"/>
          </a:xfrm>
          <a:prstGeom prst="rect">
            <a:avLst/>
          </a:prstGeom>
        </p:spPr>
        <p:txBody>
          <a:bodyPr wrap="none">
            <a:spAutoFit/>
          </a:bodyPr>
          <a:lstStyle/>
          <a:p>
            <a:pPr algn="ctr"/>
            <a:r>
              <a:rPr lang="en-US" altLang="zh-CN" b="1" dirty="0">
                <a:latin typeface="Times New Roman" panose="02020503050405090304" pitchFamily="18" charset="0"/>
                <a:cs typeface="Times New Roman" panose="02020503050405090304" pitchFamily="18" charset="0"/>
              </a:rPr>
              <a:t>fastcool_v1.0.0.5</a:t>
            </a:r>
            <a:endParaRPr lang="zh-CN" altLang="en-US" b="1" dirty="0">
              <a:latin typeface="Times New Roman" panose="02020503050405090304" pitchFamily="18" charset="0"/>
              <a:cs typeface="Times New Roman" panose="02020503050405090304" pitchFamily="18" charset="0"/>
            </a:endParaRPr>
          </a:p>
        </p:txBody>
      </p:sp>
      <p:cxnSp>
        <p:nvCxnSpPr>
          <p:cNvPr id="26" name="直接箭头连接符 20"/>
          <p:cNvCxnSpPr/>
          <p:nvPr/>
        </p:nvCxnSpPr>
        <p:spPr>
          <a:xfrm>
            <a:off x="10063180" y="2764095"/>
            <a:ext cx="598697" cy="58026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7"/>
          <p:cNvCxnSpPr/>
          <p:nvPr/>
        </p:nvCxnSpPr>
        <p:spPr>
          <a:xfrm flipH="1">
            <a:off x="8618433" y="2754219"/>
            <a:ext cx="635897" cy="60002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38"/>
          <p:cNvCxnSpPr>
            <a:stCxn id="19" idx="2"/>
          </p:cNvCxnSpPr>
          <p:nvPr/>
        </p:nvCxnSpPr>
        <p:spPr>
          <a:xfrm>
            <a:off x="8711151" y="4531299"/>
            <a:ext cx="404886" cy="508014"/>
          </a:xfrm>
          <a:prstGeom prst="straightConnector1">
            <a:avLst/>
          </a:prstGeom>
          <a:ln w="28575">
            <a:tailEnd type="triangle"/>
          </a:ln>
        </p:spPr>
        <p:style>
          <a:lnRef idx="1">
            <a:schemeClr val="accent4"/>
          </a:lnRef>
          <a:fillRef idx="0">
            <a:schemeClr val="accent4"/>
          </a:fillRef>
          <a:effectRef idx="0">
            <a:schemeClr val="accent4"/>
          </a:effectRef>
          <a:fontRef idx="minor">
            <a:schemeClr val="tx1"/>
          </a:fontRef>
        </p:style>
      </p:cxnSp>
      <p:grpSp>
        <p:nvGrpSpPr>
          <p:cNvPr id="29" name="组合 40"/>
          <p:cNvGrpSpPr/>
          <p:nvPr/>
        </p:nvGrpSpPr>
        <p:grpSpPr>
          <a:xfrm>
            <a:off x="8530035" y="5099395"/>
            <a:ext cx="2287398" cy="1363875"/>
            <a:chOff x="7728473" y="4577370"/>
            <a:chExt cx="2287398" cy="1363875"/>
          </a:xfrm>
        </p:grpSpPr>
        <p:sp>
          <p:nvSpPr>
            <p:cNvPr id="30" name="爆炸形: 14 pt  8"/>
            <p:cNvSpPr/>
            <p:nvPr/>
          </p:nvSpPr>
          <p:spPr>
            <a:xfrm>
              <a:off x="7728473" y="4577370"/>
              <a:ext cx="2287398" cy="1363875"/>
            </a:xfrm>
            <a:prstGeom prst="irregularSeal2">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dirty="0"/>
            </a:p>
          </p:txBody>
        </p:sp>
        <p:sp>
          <p:nvSpPr>
            <p:cNvPr id="31" name="矩形 37"/>
            <p:cNvSpPr/>
            <p:nvPr/>
          </p:nvSpPr>
          <p:spPr>
            <a:xfrm>
              <a:off x="8199000" y="4971007"/>
              <a:ext cx="1198092" cy="646331"/>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发生散列值碰撞</a:t>
              </a:r>
            </a:p>
          </p:txBody>
        </p:sp>
      </p:grpSp>
      <p:cxnSp>
        <p:nvCxnSpPr>
          <p:cNvPr id="41" name="直接箭头连接符 27"/>
          <p:cNvCxnSpPr/>
          <p:nvPr/>
        </p:nvCxnSpPr>
        <p:spPr>
          <a:xfrm>
            <a:off x="8434138" y="1594672"/>
            <a:ext cx="681899" cy="51625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ppt_x"/>
                                          </p:val>
                                        </p:tav>
                                        <p:tav tm="100000">
                                          <p:val>
                                            <p:strVal val="#ppt_x"/>
                                          </p:val>
                                        </p:tav>
                                      </p:tavLst>
                                    </p:anim>
                                    <p:anim calcmode="lin" valueType="num">
                                      <p:cBhvr additive="base">
                                        <p:cTn id="12" dur="50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additive="base">
                                        <p:cTn id="15" dur="500" fill="hold"/>
                                        <p:tgtEl>
                                          <p:spTgt spid="41"/>
                                        </p:tgtEl>
                                        <p:attrNameLst>
                                          <p:attrName>ppt_x</p:attrName>
                                        </p:attrNameLst>
                                      </p:cBhvr>
                                      <p:tavLst>
                                        <p:tav tm="0">
                                          <p:val>
                                            <p:strVal val="#ppt_x"/>
                                          </p:val>
                                        </p:tav>
                                        <p:tav tm="100000">
                                          <p:val>
                                            <p:strVal val="#ppt_x"/>
                                          </p:val>
                                        </p:tav>
                                      </p:tavLst>
                                    </p:anim>
                                    <p:anim calcmode="lin" valueType="num">
                                      <p:cBhvr additive="base">
                                        <p:cTn id="16"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ppt_x"/>
                                          </p:val>
                                        </p:tav>
                                        <p:tav tm="100000">
                                          <p:val>
                                            <p:strVal val="#ppt_x"/>
                                          </p:val>
                                        </p:tav>
                                      </p:tavLst>
                                    </p:anim>
                                    <p:anim calcmode="lin" valueType="num">
                                      <p:cBhvr additive="base">
                                        <p:cTn id="22" dur="500" fill="hold"/>
                                        <p:tgtEl>
                                          <p:spTgt spid="17"/>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ppt_x"/>
                                          </p:val>
                                        </p:tav>
                                        <p:tav tm="100000">
                                          <p:val>
                                            <p:strVal val="#ppt_x"/>
                                          </p:val>
                                        </p:tav>
                                      </p:tavLst>
                                    </p:anim>
                                    <p:anim calcmode="lin" valueType="num">
                                      <p:cBhvr additive="base">
                                        <p:cTn id="26" dur="500" fill="hold"/>
                                        <p:tgtEl>
                                          <p:spTgt spid="1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cBhvr additive="base">
                                        <p:cTn id="29" dur="500" fill="hold"/>
                                        <p:tgtEl>
                                          <p:spTgt spid="19"/>
                                        </p:tgtEl>
                                        <p:attrNameLst>
                                          <p:attrName>ppt_x</p:attrName>
                                        </p:attrNameLst>
                                      </p:cBhvr>
                                      <p:tavLst>
                                        <p:tav tm="0">
                                          <p:val>
                                            <p:strVal val="#ppt_x"/>
                                          </p:val>
                                        </p:tav>
                                        <p:tav tm="100000">
                                          <p:val>
                                            <p:strVal val="#ppt_x"/>
                                          </p:val>
                                        </p:tav>
                                      </p:tavLst>
                                    </p:anim>
                                    <p:anim calcmode="lin" valueType="num">
                                      <p:cBhvr additive="base">
                                        <p:cTn id="30" dur="500" fill="hold"/>
                                        <p:tgtEl>
                                          <p:spTgt spid="19"/>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 calcmode="lin" valueType="num">
                                      <p:cBhvr additive="base">
                                        <p:cTn id="33" dur="500" fill="hold"/>
                                        <p:tgtEl>
                                          <p:spTgt spid="20"/>
                                        </p:tgtEl>
                                        <p:attrNameLst>
                                          <p:attrName>ppt_x</p:attrName>
                                        </p:attrNameLst>
                                      </p:cBhvr>
                                      <p:tavLst>
                                        <p:tav tm="0">
                                          <p:val>
                                            <p:strVal val="#ppt_x"/>
                                          </p:val>
                                        </p:tav>
                                        <p:tav tm="100000">
                                          <p:val>
                                            <p:strVal val="#ppt_x"/>
                                          </p:val>
                                        </p:tav>
                                      </p:tavLst>
                                    </p:anim>
                                    <p:anim calcmode="lin" valueType="num">
                                      <p:cBhvr additive="base">
                                        <p:cTn id="34" dur="500" fill="hold"/>
                                        <p:tgtEl>
                                          <p:spTgt spid="2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additive="base">
                                        <p:cTn id="37" dur="500" fill="hold"/>
                                        <p:tgtEl>
                                          <p:spTgt spid="26"/>
                                        </p:tgtEl>
                                        <p:attrNameLst>
                                          <p:attrName>ppt_x</p:attrName>
                                        </p:attrNameLst>
                                      </p:cBhvr>
                                      <p:tavLst>
                                        <p:tav tm="0">
                                          <p:val>
                                            <p:strVal val="#ppt_x"/>
                                          </p:val>
                                        </p:tav>
                                        <p:tav tm="100000">
                                          <p:val>
                                            <p:strVal val="#ppt_x"/>
                                          </p:val>
                                        </p:tav>
                                      </p:tavLst>
                                    </p:anim>
                                    <p:anim calcmode="lin" valueType="num">
                                      <p:cBhvr additive="base">
                                        <p:cTn id="38" dur="500" fill="hold"/>
                                        <p:tgtEl>
                                          <p:spTgt spid="26"/>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27"/>
                                        </p:tgtEl>
                                        <p:attrNameLst>
                                          <p:attrName>style.visibility</p:attrName>
                                        </p:attrNameLst>
                                      </p:cBhvr>
                                      <p:to>
                                        <p:strVal val="visible"/>
                                      </p:to>
                                    </p:set>
                                    <p:anim calcmode="lin" valueType="num">
                                      <p:cBhvr additive="base">
                                        <p:cTn id="41" dur="500" fill="hold"/>
                                        <p:tgtEl>
                                          <p:spTgt spid="27"/>
                                        </p:tgtEl>
                                        <p:attrNameLst>
                                          <p:attrName>ppt_x</p:attrName>
                                        </p:attrNameLst>
                                      </p:cBhvr>
                                      <p:tavLst>
                                        <p:tav tm="0">
                                          <p:val>
                                            <p:strVal val="#ppt_x"/>
                                          </p:val>
                                        </p:tav>
                                        <p:tav tm="100000">
                                          <p:val>
                                            <p:strVal val="#ppt_x"/>
                                          </p:val>
                                        </p:tav>
                                      </p:tavLst>
                                    </p:anim>
                                    <p:anim calcmode="lin" valueType="num">
                                      <p:cBhvr additive="base">
                                        <p:cTn id="4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ppt_x"/>
                                          </p:val>
                                        </p:tav>
                                        <p:tav tm="100000">
                                          <p:val>
                                            <p:strVal val="#ppt_x"/>
                                          </p:val>
                                        </p:tav>
                                      </p:tavLst>
                                    </p:anim>
                                    <p:anim calcmode="lin" valueType="num">
                                      <p:cBhvr additive="base">
                                        <p:cTn id="48" dur="500" fill="hold"/>
                                        <p:tgtEl>
                                          <p:spTgt spid="16"/>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28"/>
                                        </p:tgtEl>
                                        <p:attrNameLst>
                                          <p:attrName>style.visibility</p:attrName>
                                        </p:attrNameLst>
                                      </p:cBhvr>
                                      <p:to>
                                        <p:strVal val="visible"/>
                                      </p:to>
                                    </p:set>
                                    <p:anim calcmode="lin" valueType="num">
                                      <p:cBhvr additive="base">
                                        <p:cTn id="51" dur="500" fill="hold"/>
                                        <p:tgtEl>
                                          <p:spTgt spid="28"/>
                                        </p:tgtEl>
                                        <p:attrNameLst>
                                          <p:attrName>ppt_x</p:attrName>
                                        </p:attrNameLst>
                                      </p:cBhvr>
                                      <p:tavLst>
                                        <p:tav tm="0">
                                          <p:val>
                                            <p:strVal val="#ppt_x"/>
                                          </p:val>
                                        </p:tav>
                                        <p:tav tm="100000">
                                          <p:val>
                                            <p:strVal val="#ppt_x"/>
                                          </p:val>
                                        </p:tav>
                                      </p:tavLst>
                                    </p:anim>
                                    <p:anim calcmode="lin" valueType="num">
                                      <p:cBhvr additive="base">
                                        <p:cTn id="52" dur="500" fill="hold"/>
                                        <p:tgtEl>
                                          <p:spTgt spid="28"/>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29"/>
                                        </p:tgtEl>
                                        <p:attrNameLst>
                                          <p:attrName>style.visibility</p:attrName>
                                        </p:attrNameLst>
                                      </p:cBhvr>
                                      <p:to>
                                        <p:strVal val="visible"/>
                                      </p:to>
                                    </p:set>
                                    <p:anim calcmode="lin" valueType="num">
                                      <p:cBhvr additive="base">
                                        <p:cTn id="55" dur="500" fill="hold"/>
                                        <p:tgtEl>
                                          <p:spTgt spid="29"/>
                                        </p:tgtEl>
                                        <p:attrNameLst>
                                          <p:attrName>ppt_x</p:attrName>
                                        </p:attrNameLst>
                                      </p:cBhvr>
                                      <p:tavLst>
                                        <p:tav tm="0">
                                          <p:val>
                                            <p:strVal val="#ppt_x"/>
                                          </p:val>
                                        </p:tav>
                                        <p:tav tm="100000">
                                          <p:val>
                                            <p:strVal val="#ppt_x"/>
                                          </p:val>
                                        </p:tav>
                                      </p:tavLst>
                                    </p:anim>
                                    <p:anim calcmode="lin" valueType="num">
                                      <p:cBhvr additive="base">
                                        <p:cTn id="56"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0" grpId="1"/>
      <p:bldP spid="22" grpId="0"/>
      <p:bldP spid="22"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487680" y="904875"/>
            <a:ext cx="11349355" cy="262763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929640" y="1337310"/>
            <a:ext cx="10587355" cy="1884555"/>
          </a:xfrm>
          <a:prstGeom prst="rect">
            <a:avLst/>
          </a:prstGeom>
        </p:spPr>
        <p:txBody>
          <a:bodyPr wrap="square">
            <a:spAutoFit/>
          </a:bodyPr>
          <a:lstStyle/>
          <a:p>
            <a:pPr latinLnBrk="1">
              <a:lnSpc>
                <a:spcPct val="15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实验要求与参考资料：</a:t>
            </a:r>
            <a:endPar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实验</a:t>
            </a:r>
            <a:r>
              <a:rPr lang="zh-CN" altLang="en-US" sz="2000" dirty="0">
                <a:solidFill>
                  <a:srgbClr val="C00000"/>
                </a:solidFill>
                <a:effectLst/>
                <a:latin typeface="微软雅黑" panose="020B0503020204020204" pitchFamily="34" charset="-122"/>
                <a:ea typeface="微软雅黑" panose="020B0503020204020204" pitchFamily="34" charset="-122"/>
                <a:cs typeface="Times New Roman" panose="02020503050405090304" pitchFamily="18" charset="0"/>
              </a:rPr>
              <a:t>环境配置</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两台计算机</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，两台计算机分别充当发送方边界路由器以及目的域边界路由器，进行状态机建立、添加标签、验证标签三项功能的模拟</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可将两台计算机作为一个虚拟机运行在同一物理计算机中</a:t>
            </a:r>
            <a:endParaRPr kumimoji="0" lang="en-US" altLang="zh-CN" sz="2800" b="1" i="0" u="none" strike="noStrike" kern="1200" cap="none" spc="0" normalizeH="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36" name="文本框 35"/>
          <p:cNvSpPr txBox="1"/>
          <p:nvPr/>
        </p:nvSpPr>
        <p:spPr>
          <a:xfrm>
            <a:off x="7314779" y="4077432"/>
            <a:ext cx="4745360" cy="400110"/>
          </a:xfrm>
          <a:prstGeom prst="rect">
            <a:avLst/>
          </a:prstGeom>
          <a:noFill/>
        </p:spPr>
        <p:txBody>
          <a:bodyPr wrap="square">
            <a:spAutoFit/>
          </a:bodyPr>
          <a:lstStyle/>
          <a:p>
            <a:r>
              <a:rPr lang="zh-CN" altLang="en-US" sz="2000" dirty="0">
                <a:latin typeface="微软雅黑" panose="020B0503020204020204" pitchFamily="34" charset="-122"/>
                <a:ea typeface="微软雅黑" panose="020B0503020204020204" pitchFamily="34" charset="-122"/>
              </a:rPr>
              <a:t>协商建立状态机</a:t>
            </a:r>
          </a:p>
        </p:txBody>
      </p:sp>
      <p:pic>
        <p:nvPicPr>
          <p:cNvPr id="37" name="图片 36"/>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1274682" y="3863350"/>
            <a:ext cx="5127534" cy="2174043"/>
          </a:xfrm>
          <a:prstGeom prst="rect">
            <a:avLst/>
          </a:prstGeom>
        </p:spPr>
      </p:pic>
      <p:grpSp>
        <p:nvGrpSpPr>
          <p:cNvPr id="38" name="组合 37"/>
          <p:cNvGrpSpPr/>
          <p:nvPr/>
        </p:nvGrpSpPr>
        <p:grpSpPr>
          <a:xfrm>
            <a:off x="1274682" y="4035973"/>
            <a:ext cx="5864235" cy="483028"/>
            <a:chOff x="762303" y="4193628"/>
            <a:chExt cx="5864235" cy="483028"/>
          </a:xfrm>
        </p:grpSpPr>
        <p:sp>
          <p:nvSpPr>
            <p:cNvPr id="39" name="矩形 38"/>
            <p:cNvSpPr/>
            <p:nvPr/>
          </p:nvSpPr>
          <p:spPr>
            <a:xfrm>
              <a:off x="762303" y="4193628"/>
              <a:ext cx="4887491" cy="4830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箭头连接符 40"/>
            <p:cNvCxnSpPr/>
            <p:nvPr/>
          </p:nvCxnSpPr>
          <p:spPr>
            <a:xfrm flipH="1">
              <a:off x="5649794" y="4435626"/>
              <a:ext cx="976744" cy="0"/>
            </a:xfrm>
            <a:prstGeom prst="straightConnector1">
              <a:avLst/>
            </a:prstGeom>
            <a:ln w="28575">
              <a:tailEnd type="triangle"/>
            </a:ln>
          </p:spPr>
          <p:style>
            <a:lnRef idx="1">
              <a:schemeClr val="accent4"/>
            </a:lnRef>
            <a:fillRef idx="0">
              <a:schemeClr val="accent4"/>
            </a:fillRef>
            <a:effectRef idx="0">
              <a:schemeClr val="accent4"/>
            </a:effectRef>
            <a:fontRef idx="minor">
              <a:schemeClr val="tx1"/>
            </a:fontRef>
          </p:style>
        </p:cxnSp>
      </p:grpSp>
      <p:sp>
        <p:nvSpPr>
          <p:cNvPr id="42" name="右大括号 41"/>
          <p:cNvSpPr/>
          <p:nvPr/>
        </p:nvSpPr>
        <p:spPr>
          <a:xfrm>
            <a:off x="6027458" y="4616050"/>
            <a:ext cx="269430" cy="1324294"/>
          </a:xfrm>
          <a:prstGeom prst="righ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43" name="直接箭头连接符 42"/>
          <p:cNvCxnSpPr/>
          <p:nvPr/>
        </p:nvCxnSpPr>
        <p:spPr>
          <a:xfrm flipH="1">
            <a:off x="6487510" y="5278197"/>
            <a:ext cx="844741" cy="0"/>
          </a:xfrm>
          <a:prstGeom prst="straightConnector1">
            <a:avLst/>
          </a:prstGeom>
          <a:ln w="28575">
            <a:tailEnd type="triangle"/>
          </a:ln>
        </p:spPr>
        <p:style>
          <a:lnRef idx="1">
            <a:schemeClr val="accent4"/>
          </a:lnRef>
          <a:fillRef idx="0">
            <a:schemeClr val="accent4"/>
          </a:fillRef>
          <a:effectRef idx="0">
            <a:schemeClr val="accent4"/>
          </a:effectRef>
          <a:fontRef idx="minor">
            <a:schemeClr val="tx1"/>
          </a:fontRef>
        </p:style>
      </p:cxnSp>
      <p:sp>
        <p:nvSpPr>
          <p:cNvPr id="44" name="文本框 43"/>
          <p:cNvSpPr txBox="1"/>
          <p:nvPr/>
        </p:nvSpPr>
        <p:spPr>
          <a:xfrm>
            <a:off x="7332251" y="5037397"/>
            <a:ext cx="4745360" cy="400110"/>
          </a:xfrm>
          <a:prstGeom prst="rect">
            <a:avLst/>
          </a:prstGeom>
          <a:noFill/>
        </p:spPr>
        <p:txBody>
          <a:bodyPr wrap="square">
            <a:spAutoFit/>
          </a:bodyPr>
          <a:lstStyle/>
          <a:p>
            <a:r>
              <a:rPr lang="zh-CN" altLang="en-US" sz="2000" dirty="0">
                <a:latin typeface="微软雅黑" panose="020B0503020204020204" pitchFamily="34" charset="-122"/>
                <a:ea typeface="微软雅黑" panose="020B0503020204020204" pitchFamily="34" charset="-122"/>
              </a:rPr>
              <a:t>检验标签，同步状态机</a:t>
            </a:r>
          </a:p>
        </p:txBody>
      </p:sp>
      <p:sp>
        <p:nvSpPr>
          <p:cNvPr id="17" name="标题 1"/>
          <p:cNvSpPr>
            <a:spLocks noGrp="1"/>
          </p:cNvSpPr>
          <p:nvPr>
            <p:ph type="title"/>
          </p:nvPr>
        </p:nvSpPr>
        <p:spPr>
          <a:xfrm>
            <a:off x="1131376" y="136525"/>
            <a:ext cx="8022720" cy="725407"/>
          </a:xfrm>
        </p:spPr>
        <p:txBody>
          <a:bodyPr vert="horz" lIns="91440" tIns="45720" rIns="91440" bIns="45720" rtlCol="0" anchor="ctr">
            <a:normAutofit fontScale="90000"/>
          </a:bodyPr>
          <a:lstStyle/>
          <a:p>
            <a:r>
              <a:rPr kumimoji="1" lang="zh-CN" altLang="en-US" dirty="0">
                <a:solidFill>
                  <a:schemeClr val="tx1"/>
                </a:solidFill>
              </a:rPr>
              <a:t>实验十二：</a:t>
            </a:r>
            <a:r>
              <a:rPr kumimoji="1" lang="zh-CN" altLang="en-US" dirty="0">
                <a:solidFill>
                  <a:schemeClr val="tx1">
                    <a:lumMod val="85000"/>
                    <a:lumOff val="15000"/>
                  </a:schemeClr>
                </a:solidFill>
                <a:sym typeface="+mn-ea"/>
              </a:rPr>
              <a:t>域间源地址验证技术模拟</a:t>
            </a:r>
            <a:endParaRPr kumimoji="1" lang="zh-CN" altLang="en-US" dirty="0">
              <a:solidFill>
                <a:schemeClr val="tx1">
                  <a:lumMod val="85000"/>
                  <a:lumOff val="15000"/>
                </a:schemeClr>
              </a:solidFill>
            </a:endParaRPr>
          </a:p>
        </p:txBody>
      </p:sp>
      <p:sp>
        <p:nvSpPr>
          <p:cNvPr id="18" name="TextBox 17"/>
          <p:cNvSpPr txBox="1"/>
          <p:nvPr/>
        </p:nvSpPr>
        <p:spPr>
          <a:xfrm>
            <a:off x="9116060" y="136525"/>
            <a:ext cx="2933065"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r>
              <a:rPr lang="zh-CN" altLang="en-US" dirty="0">
                <a:solidFill>
                  <a:schemeClr val="accent4"/>
                </a:solidFill>
                <a:sym typeface="+mn-ea"/>
              </a:rPr>
              <a:t>★</a:t>
            </a:r>
            <a:r>
              <a:rPr lang="zh-CN" altLang="en-US" dirty="0">
                <a:solidFill>
                  <a:schemeClr val="accent4"/>
                </a:solidFill>
              </a:rPr>
              <a: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648970" y="861695"/>
            <a:ext cx="11082655" cy="334391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1007745" y="1277620"/>
            <a:ext cx="10261600" cy="1291590"/>
          </a:xfrm>
          <a:prstGeom prst="rect">
            <a:avLst/>
          </a:prstGeom>
        </p:spPr>
        <p:txBody>
          <a:bodyPr wrap="square">
            <a:spAutoFit/>
          </a:bodyPr>
          <a:lstStyle/>
          <a:p>
            <a:pPr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本实验使用基于流量交互图的攻击流量识别程序，来检测公开数据集当中的攻击流量，进而分离攻击流量以及与之相关的正常流量，最后绘制流量交互图分析攻击流量</a:t>
            </a:r>
          </a:p>
        </p:txBody>
      </p:sp>
      <p:sp>
        <p:nvSpPr>
          <p:cNvPr id="25" name="标题 1"/>
          <p:cNvSpPr txBox="1"/>
          <p:nvPr/>
        </p:nvSpPr>
        <p:spPr>
          <a:xfrm>
            <a:off x="1131376" y="136525"/>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solidFill>
              </a:rPr>
              <a:t>实验十三：</a:t>
            </a:r>
            <a:r>
              <a:rPr kumimoji="1" lang="zh-CN" altLang="en-US" dirty="0">
                <a:solidFill>
                  <a:schemeClr val="tx1">
                    <a:lumMod val="85000"/>
                    <a:lumOff val="15000"/>
                  </a:schemeClr>
                </a:solidFill>
              </a:rPr>
              <a:t>可视化分析流量交互图 </a:t>
            </a:r>
          </a:p>
        </p:txBody>
      </p:sp>
      <p:sp>
        <p:nvSpPr>
          <p:cNvPr id="26" name="TextBox 25"/>
          <p:cNvSpPr txBox="1"/>
          <p:nvPr/>
        </p:nvSpPr>
        <p:spPr>
          <a:xfrm>
            <a:off x="9154160" y="136525"/>
            <a:ext cx="2894965"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4" name="文本框 3"/>
          <p:cNvSpPr txBox="1"/>
          <p:nvPr/>
        </p:nvSpPr>
        <p:spPr>
          <a:xfrm>
            <a:off x="991235" y="2904220"/>
            <a:ext cx="10279380" cy="784830"/>
          </a:xfrm>
          <a:prstGeom prst="rect">
            <a:avLst/>
          </a:prstGeom>
          <a:noFill/>
        </p:spPr>
        <p:txBody>
          <a:bodyPr wrap="square" rtlCol="0" anchor="t">
            <a:spAutoFit/>
          </a:bodyPr>
          <a:lstStyle/>
          <a:p>
            <a:pPr lvl="0" latinLnBrk="1">
              <a:lnSpc>
                <a:spcPct val="10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实验参考：</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a:lnSpc>
                <a:spcPct val="100000"/>
              </a:lnSpc>
              <a:spcBef>
                <a:spcPts val="600"/>
              </a:spcBef>
              <a:spcAft>
                <a:spcPts val="600"/>
              </a:spcAft>
            </a:pPr>
            <a:r>
              <a:rPr lang="zh-CN" altLang="en-US"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项目源码：</a:t>
            </a:r>
            <a:r>
              <a:rPr lang="en-US" altLang="zh-CN"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https://github.com/fuchuanpu/HyperVision</a:t>
            </a:r>
          </a:p>
        </p:txBody>
      </p:sp>
      <p:sp>
        <p:nvSpPr>
          <p:cNvPr id="6" name="文本框 5"/>
          <p:cNvSpPr txBox="1"/>
          <p:nvPr/>
        </p:nvSpPr>
        <p:spPr>
          <a:xfrm>
            <a:off x="291465" y="5377815"/>
            <a:ext cx="1744980" cy="521970"/>
          </a:xfrm>
          <a:prstGeom prst="rect">
            <a:avLst/>
          </a:prstGeom>
          <a:noFill/>
        </p:spPr>
        <p:txBody>
          <a:bodyPr wrap="square">
            <a:spAutoFit/>
          </a:bodyPr>
          <a:lstStyle/>
          <a:p>
            <a:r>
              <a:rPr lang="zh-CN" altLang="en-US" sz="2800" b="1" dirty="0">
                <a:latin typeface="微软雅黑" panose="020B0503020204020204" pitchFamily="34" charset="-122"/>
                <a:ea typeface="微软雅黑" panose="020B0503020204020204" pitchFamily="34" charset="-122"/>
              </a:rPr>
              <a:t>请思考：</a:t>
            </a:r>
          </a:p>
        </p:txBody>
      </p:sp>
      <p:sp>
        <p:nvSpPr>
          <p:cNvPr id="7" name="文本框 6"/>
          <p:cNvSpPr txBox="1"/>
          <p:nvPr/>
        </p:nvSpPr>
        <p:spPr>
          <a:xfrm>
            <a:off x="1715135" y="4411980"/>
            <a:ext cx="8572500" cy="2399665"/>
          </a:xfrm>
          <a:prstGeom prst="rect">
            <a:avLst/>
          </a:prstGeom>
          <a:noFill/>
        </p:spPr>
        <p:txBody>
          <a:bodyPr wrap="square" rtlCol="0" anchor="t">
            <a:spAutoFit/>
          </a:bodyPr>
          <a:lstStyle/>
          <a:p>
            <a:pPr marL="457200" indent="-457200">
              <a:lnSpc>
                <a:spcPct val="150000"/>
              </a:lnSpc>
              <a:buAutoNum type="arabicPeriod"/>
            </a:pPr>
            <a:r>
              <a:rPr lang="zh-CN" altLang="en-US" sz="2000">
                <a:latin typeface="微软雅黑" panose="020B0503020204020204" pitchFamily="34" charset="-122"/>
                <a:ea typeface="微软雅黑" panose="020B0503020204020204" pitchFamily="34" charset="-122"/>
              </a:rPr>
              <a:t>实验中介绍的流量交互图检测方法的具体原理是什么</a:t>
            </a:r>
          </a:p>
          <a:p>
            <a:pPr marL="457200" indent="-457200">
              <a:lnSpc>
                <a:spcPct val="150000"/>
              </a:lnSpc>
              <a:buAutoNum type="arabicPeriod"/>
            </a:pPr>
            <a:r>
              <a:rPr lang="zh-CN" altLang="en-US" sz="2000">
                <a:latin typeface="微软雅黑" panose="020B0503020204020204" pitchFamily="34" charset="-122"/>
                <a:ea typeface="微软雅黑" panose="020B0503020204020204" pitchFamily="34" charset="-122"/>
              </a:rPr>
              <a:t>使用的是有监督训练还是无监督训练</a:t>
            </a:r>
          </a:p>
          <a:p>
            <a:pPr marL="457200" indent="-457200">
              <a:lnSpc>
                <a:spcPct val="150000"/>
              </a:lnSpc>
              <a:buAutoNum type="arabicPeriod"/>
            </a:pPr>
            <a:r>
              <a:rPr lang="zh-CN" altLang="en-US" sz="2000">
                <a:latin typeface="微软雅黑" panose="020B0503020204020204" pitchFamily="34" charset="-122"/>
                <a:ea typeface="微软雅黑" panose="020B0503020204020204" pitchFamily="34" charset="-122"/>
              </a:rPr>
              <a:t>具体采用了多少数据包进行训练</a:t>
            </a:r>
          </a:p>
          <a:p>
            <a:pPr marL="457200" indent="-457200">
              <a:lnSpc>
                <a:spcPct val="150000"/>
              </a:lnSpc>
              <a:buAutoNum type="arabicPeriod"/>
            </a:pPr>
            <a:r>
              <a:rPr lang="zh-CN" altLang="en-US" sz="2000">
                <a:latin typeface="微软雅黑" panose="020B0503020204020204" pitchFamily="34" charset="-122"/>
                <a:ea typeface="微软雅黑" panose="020B0503020204020204" pitchFamily="34" charset="-122"/>
              </a:rPr>
              <a:t>具体采用了多少流进行训练</a:t>
            </a:r>
          </a:p>
          <a:p>
            <a:pPr marL="457200" indent="-457200">
              <a:lnSpc>
                <a:spcPct val="150000"/>
              </a:lnSpc>
              <a:buAutoNum type="arabicPeriod"/>
            </a:pPr>
            <a:r>
              <a:rPr lang="zh-CN" altLang="en-US" sz="2000">
                <a:latin typeface="微软雅黑" panose="020B0503020204020204" pitchFamily="34" charset="-122"/>
                <a:ea typeface="微软雅黑" panose="020B0503020204020204" pitchFamily="34" charset="-122"/>
              </a:rPr>
              <a:t>检测的准确度如何，如何解读这些指标</a:t>
            </a:r>
          </a:p>
        </p:txBody>
      </p:sp>
      <p:sp>
        <p:nvSpPr>
          <p:cNvPr id="8" name="圆角矩形 2"/>
          <p:cNvSpPr>
            <a:spLocks noChangeArrowheads="1"/>
          </p:cNvSpPr>
          <p:nvPr/>
        </p:nvSpPr>
        <p:spPr bwMode="auto">
          <a:xfrm>
            <a:off x="6926580" y="5278120"/>
            <a:ext cx="4805045" cy="965200"/>
          </a:xfrm>
          <a:prstGeom prst="roundRect">
            <a:avLst>
              <a:gd name="adj" fmla="val 7537"/>
            </a:avLst>
          </a:prstGeom>
          <a:solidFill>
            <a:srgbClr val="002060"/>
          </a:solidFill>
          <a:ln w="12700">
            <a:noFill/>
          </a:ln>
          <a:effectLst>
            <a:outerShdw blurRad="254000" dist="127000" dir="5400000" sx="90000" sy="90000" rotWithShape="0">
              <a:prstClr val="black">
                <a:alpha val="15000"/>
              </a:prstClr>
            </a:outerShdw>
          </a:effectLst>
        </p:spPr>
        <p:txBody>
          <a:bodyPr lIns="144000" tIns="108000" rIns="144000" bIns="108000" anchor="ctr"/>
          <a:lstStyle>
            <a:lvl1pPr marL="342900" indent="-342900" eaLnBrk="0" hangingPunct="0">
              <a:defRPr>
                <a:solidFill>
                  <a:schemeClr val="tx1"/>
                </a:solidFill>
                <a:latin typeface="Arial" panose="020B0604020202090204" pitchFamily="34" charset="0"/>
                <a:ea typeface="宋体" pitchFamily="2" charset="-122"/>
              </a:defRPr>
            </a:lvl1pPr>
            <a:lvl2pPr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90204" pitchFamily="34" charset="0"/>
                <a:ea typeface="宋体" pitchFamily="2" charset="-122"/>
              </a:defRPr>
            </a:lvl9pPr>
          </a:lstStyle>
          <a:p>
            <a:pPr lvl="1" algn="ctr">
              <a:lnSpc>
                <a:spcPct val="120000"/>
              </a:lnSpc>
            </a:pPr>
            <a:r>
              <a:rPr lang="zh-CN" altLang="en-US" sz="2400" b="1" dirty="0">
                <a:solidFill>
                  <a:schemeClr val="bg1"/>
                </a:solidFill>
                <a:latin typeface="微软雅黑" panose="020B0503020204020204" pitchFamily="34" charset="-122"/>
                <a:ea typeface="微软雅黑" panose="020B0503020204020204" pitchFamily="34" charset="-122"/>
              </a:rPr>
              <a:t>如果你觉得这项工作还不错，</a:t>
            </a:r>
            <a:endParaRPr lang="en-US" altLang="zh-CN" sz="2400" b="1" dirty="0">
              <a:solidFill>
                <a:schemeClr val="bg1"/>
              </a:solidFill>
              <a:latin typeface="微软雅黑" panose="020B0503020204020204" pitchFamily="34" charset="-122"/>
              <a:ea typeface="微软雅黑" panose="020B0503020204020204" pitchFamily="34" charset="-122"/>
            </a:endParaRPr>
          </a:p>
          <a:p>
            <a:pPr lvl="1" algn="ctr">
              <a:lnSpc>
                <a:spcPct val="120000"/>
              </a:lnSpc>
            </a:pPr>
            <a:r>
              <a:rPr lang="zh-CN" altLang="en-US" sz="2400" b="1" dirty="0">
                <a:solidFill>
                  <a:schemeClr val="bg1"/>
                </a:solidFill>
                <a:latin typeface="微软雅黑" panose="020B0503020204020204" pitchFamily="34" charset="-122"/>
                <a:ea typeface="微软雅黑" panose="020B0503020204020204" pitchFamily="34" charset="-122"/>
              </a:rPr>
              <a:t>请留给我们一个 </a:t>
            </a:r>
            <a:r>
              <a:rPr lang="en-US" altLang="zh-CN" sz="2400" b="1" dirty="0">
                <a:solidFill>
                  <a:schemeClr val="bg1"/>
                </a:solidFill>
                <a:latin typeface="微软雅黑" panose="020B0503020204020204" pitchFamily="34" charset="-122"/>
                <a:ea typeface="微软雅黑" panose="020B0503020204020204" pitchFamily="34" charset="-122"/>
              </a:rPr>
              <a:t>Star</a:t>
            </a:r>
            <a:r>
              <a:rPr lang="zh-CN" altLang="en-US" sz="2400" b="1" dirty="0">
                <a:solidFill>
                  <a:schemeClr val="bg1"/>
                </a:solidFill>
                <a:latin typeface="微软雅黑" panose="020B0503020204020204" pitchFamily="34" charset="-122"/>
                <a:ea typeface="微软雅黑" panose="020B0503020204020204" pitchFamily="34" charset="-122"/>
              </a:rPr>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648970" y="913765"/>
            <a:ext cx="11082655" cy="5578475"/>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1008049" y="1277846"/>
            <a:ext cx="10604832" cy="3291840"/>
          </a:xfrm>
          <a:prstGeom prst="rect">
            <a:avLst/>
          </a:prstGeom>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匿名通信网络（如 Tor）虽然增强了用户的隐私保护，但也面临网站指纹攻击的威胁。这种攻击通过分析加密网络流量的特征来推断用户访问的网站，即使在匿名网络中也难以完全规避</a:t>
            </a:r>
          </a:p>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在开发并实现一种网站指纹攻击模型，通过监听和分析网络流量模式推测用户访问的网站。 在Tor这样的匿名通信系统中，尽管流量经过多重加密和混淆，不同网站的流量特征（如数据包的方向、时间间隔等）仍然具有可区分性，攻击者可以利用这些特征进行识别。这种攻击对用户隐私构成严重威胁，因为它可能暴露用户的访问习惯及敏感信息，从而影响通信的安全性</a:t>
            </a:r>
          </a:p>
        </p:txBody>
      </p:sp>
      <p:sp>
        <p:nvSpPr>
          <p:cNvPr id="25" name="标题 1"/>
          <p:cNvSpPr txBox="1"/>
          <p:nvPr/>
        </p:nvSpPr>
        <p:spPr>
          <a:xfrm>
            <a:off x="1131376" y="136525"/>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solidFill>
              </a:rPr>
              <a:t>实验十四：</a:t>
            </a:r>
            <a:r>
              <a:rPr kumimoji="1" lang="zh-CN" altLang="en-US" dirty="0">
                <a:solidFill>
                  <a:schemeClr val="tx1">
                    <a:lumMod val="85000"/>
                    <a:lumOff val="15000"/>
                  </a:schemeClr>
                </a:solidFill>
              </a:rPr>
              <a:t>网站指纹攻击实现 </a:t>
            </a:r>
          </a:p>
        </p:txBody>
      </p:sp>
      <p:sp>
        <p:nvSpPr>
          <p:cNvPr id="26" name="TextBox 25"/>
          <p:cNvSpPr txBox="1"/>
          <p:nvPr/>
        </p:nvSpPr>
        <p:spPr>
          <a:xfrm>
            <a:off x="9144635" y="136525"/>
            <a:ext cx="290449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6" name="文本框 5"/>
          <p:cNvSpPr txBox="1"/>
          <p:nvPr/>
        </p:nvSpPr>
        <p:spPr>
          <a:xfrm>
            <a:off x="1007745" y="4721860"/>
            <a:ext cx="10279380" cy="1554272"/>
          </a:xfrm>
          <a:prstGeom prst="rect">
            <a:avLst/>
          </a:prstGeom>
          <a:noFill/>
        </p:spPr>
        <p:txBody>
          <a:bodyPr wrap="square" rtlCol="0" anchor="t">
            <a:spAutoFit/>
          </a:bodyPr>
          <a:lstStyle/>
          <a:p>
            <a:pPr lvl="0" latinLnBrk="1">
              <a:lnSpc>
                <a:spcPct val="10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实验参考：</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a:spcBef>
                <a:spcPts val="600"/>
              </a:spcBef>
              <a:spcAft>
                <a:spcPts val="600"/>
              </a:spcAft>
            </a:pPr>
            <a:r>
              <a:rPr lang="en-US" altLang="zh-CN"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1.</a:t>
            </a:r>
            <a:r>
              <a:rPr lang="zh-CN" altLang="en-US"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 参考文章：</a:t>
            </a:r>
            <a:r>
              <a:rPr lang="en" altLang="zh-CN"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Robust and Reliable Early-Stage Website Fingerprinting Attacks via Spatial-Temporal Distribution Analysis</a:t>
            </a:r>
            <a:r>
              <a:rPr lang="en-US" altLang="zh-CN" sz="2000" dirty="0">
                <a:solidFill>
                  <a:srgbClr val="000000"/>
                </a:solidFill>
                <a:latin typeface="微软雅黑" panose="020B0503020204020204" pitchFamily="34" charset="-122"/>
                <a:ea typeface="微软雅黑" panose="020B0503020204020204" pitchFamily="34" charset="-122"/>
                <a:sym typeface="+mn-ea"/>
              </a:rPr>
              <a:t>, CCS 2024</a:t>
            </a:r>
            <a:endParaRPr lang="en-US" altLang="zh-CN"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endParaRPr>
          </a:p>
          <a:p>
            <a:pPr algn="just">
              <a:lnSpc>
                <a:spcPct val="100000"/>
              </a:lnSpc>
              <a:spcBef>
                <a:spcPts val="600"/>
              </a:spcBef>
              <a:spcAft>
                <a:spcPts val="600"/>
              </a:spcAft>
            </a:pPr>
            <a:r>
              <a:rPr lang="en-US" altLang="zh-CN"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2. </a:t>
            </a:r>
            <a:r>
              <a:rPr lang="zh-CN" altLang="en-US"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项目源码：</a:t>
            </a:r>
            <a:r>
              <a:rPr lang="en-US" altLang="zh-CN"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hlinkClick r:id="rId4"/>
              </a:rPr>
              <a:t>https://github.com/Xinhao-Deng/Website-Fingerprinting-Library</a:t>
            </a:r>
            <a:endParaRPr lang="en-US" altLang="zh-CN" sz="2000" noProof="0" dirty="0">
              <a:ln>
                <a:noFill/>
              </a:ln>
              <a:solidFill>
                <a:srgbClr val="000000"/>
              </a:solidFill>
              <a:effectLst/>
              <a:uLnTx/>
              <a:uFillTx/>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648970" y="913765"/>
            <a:ext cx="11082655" cy="2409825"/>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1008048" y="1277846"/>
            <a:ext cx="10785457" cy="1691640"/>
          </a:xfrm>
          <a:prstGeom prst="rect">
            <a:avLst/>
          </a:prstGeom>
        </p:spPr>
        <p:txBody>
          <a:bodyPr wrap="square">
            <a:spAutoFit/>
          </a:bodyPr>
          <a:lstStyle/>
          <a:p>
            <a:pPr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容错算法可以用于构建一个分布式复制服务，能容忍少部分节点出现错误，持续稳定运行</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了解实际运行一个分布式系统需要配置的参数信息，加深对容错算法的认识</a:t>
            </a:r>
            <a:endParaRPr kumimoji="0" lang="zh-CN" altLang="en-US"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pic>
        <p:nvPicPr>
          <p:cNvPr id="28" name="图形 27" descr="计算机"/>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53082" y="3267674"/>
            <a:ext cx="973460" cy="973460"/>
          </a:xfrm>
          <a:prstGeom prst="rect">
            <a:avLst/>
          </a:prstGeom>
        </p:spPr>
      </p:pic>
      <p:pic>
        <p:nvPicPr>
          <p:cNvPr id="29" name="图形 28" descr="计算机"/>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131931" y="3267674"/>
            <a:ext cx="973460" cy="973460"/>
          </a:xfrm>
          <a:prstGeom prst="rect">
            <a:avLst/>
          </a:prstGeom>
        </p:spPr>
      </p:pic>
      <p:pic>
        <p:nvPicPr>
          <p:cNvPr id="30" name="图形 29" descr="计算机"/>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53082" y="5116000"/>
            <a:ext cx="973460" cy="973460"/>
          </a:xfrm>
          <a:prstGeom prst="rect">
            <a:avLst/>
          </a:prstGeom>
        </p:spPr>
      </p:pic>
      <p:pic>
        <p:nvPicPr>
          <p:cNvPr id="31" name="图形 30" descr="计算机"/>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131931" y="5116000"/>
            <a:ext cx="973460" cy="973460"/>
          </a:xfrm>
          <a:prstGeom prst="rect">
            <a:avLst/>
          </a:prstGeom>
        </p:spPr>
      </p:pic>
      <p:cxnSp>
        <p:nvCxnSpPr>
          <p:cNvPr id="32" name="直线连接符 71"/>
          <p:cNvCxnSpPr>
            <a:stCxn id="30" idx="1"/>
            <a:endCxn id="31" idx="3"/>
          </p:cNvCxnSpPr>
          <p:nvPr/>
        </p:nvCxnSpPr>
        <p:spPr>
          <a:xfrm flipH="1">
            <a:off x="8105391" y="5602730"/>
            <a:ext cx="184769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线连接符 71"/>
          <p:cNvCxnSpPr>
            <a:stCxn id="29" idx="2"/>
            <a:endCxn id="31" idx="0"/>
          </p:cNvCxnSpPr>
          <p:nvPr/>
        </p:nvCxnSpPr>
        <p:spPr>
          <a:xfrm>
            <a:off x="7618661" y="4241134"/>
            <a:ext cx="0" cy="87486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71"/>
          <p:cNvCxnSpPr>
            <a:stCxn id="28" idx="1"/>
            <a:endCxn id="29" idx="3"/>
          </p:cNvCxnSpPr>
          <p:nvPr/>
        </p:nvCxnSpPr>
        <p:spPr>
          <a:xfrm flipH="1">
            <a:off x="8105391" y="3754404"/>
            <a:ext cx="184769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线连接符 71"/>
          <p:cNvCxnSpPr>
            <a:stCxn id="30" idx="0"/>
            <a:endCxn id="28" idx="2"/>
          </p:cNvCxnSpPr>
          <p:nvPr/>
        </p:nvCxnSpPr>
        <p:spPr>
          <a:xfrm flipV="1">
            <a:off x="10439812" y="4241134"/>
            <a:ext cx="0" cy="874866"/>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71"/>
          <p:cNvCxnSpPr/>
          <p:nvPr/>
        </p:nvCxnSpPr>
        <p:spPr>
          <a:xfrm flipH="1">
            <a:off x="7942824" y="3906804"/>
            <a:ext cx="2162659" cy="1449102"/>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线连接符 71"/>
          <p:cNvCxnSpPr/>
          <p:nvPr/>
        </p:nvCxnSpPr>
        <p:spPr>
          <a:xfrm flipH="1" flipV="1">
            <a:off x="7942824" y="4059204"/>
            <a:ext cx="2162659" cy="1296702"/>
          </a:xfrm>
          <a:prstGeom prst="line">
            <a:avLst/>
          </a:prstGeom>
        </p:spPr>
        <p:style>
          <a:lnRef idx="1">
            <a:schemeClr val="accent1"/>
          </a:lnRef>
          <a:fillRef idx="0">
            <a:schemeClr val="accent1"/>
          </a:fillRef>
          <a:effectRef idx="0">
            <a:schemeClr val="accent1"/>
          </a:effectRef>
          <a:fontRef idx="minor">
            <a:schemeClr val="tx1"/>
          </a:fontRef>
        </p:style>
      </p:cxnSp>
      <p:pic>
        <p:nvPicPr>
          <p:cNvPr id="38" name="图形 37" descr="Internet"/>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766360" y="4297490"/>
            <a:ext cx="914400" cy="914400"/>
          </a:xfrm>
          <a:prstGeom prst="rect">
            <a:avLst/>
          </a:prstGeom>
        </p:spPr>
      </p:pic>
      <p:sp>
        <p:nvSpPr>
          <p:cNvPr id="39" name="矩形 38"/>
          <p:cNvSpPr/>
          <p:nvPr/>
        </p:nvSpPr>
        <p:spPr>
          <a:xfrm>
            <a:off x="7144016" y="5859962"/>
            <a:ext cx="1107996" cy="369332"/>
          </a:xfrm>
          <a:prstGeom prst="rect">
            <a:avLst/>
          </a:prstGeom>
        </p:spPr>
        <p:txBody>
          <a:bodyPr wrap="none">
            <a:spAutoFit/>
          </a:bodyPr>
          <a:lstStyle/>
          <a:p>
            <a:r>
              <a:rPr lang="zh-CN" altLang="en-US" b="1" dirty="0"/>
              <a:t>副本节点</a:t>
            </a:r>
            <a:endParaRPr lang="zh-CN" altLang="en-US" dirty="0"/>
          </a:p>
        </p:txBody>
      </p:sp>
      <p:sp>
        <p:nvSpPr>
          <p:cNvPr id="41" name="矩形 40"/>
          <p:cNvSpPr/>
          <p:nvPr/>
        </p:nvSpPr>
        <p:spPr>
          <a:xfrm>
            <a:off x="9948134" y="5859962"/>
            <a:ext cx="1107996" cy="369332"/>
          </a:xfrm>
          <a:prstGeom prst="rect">
            <a:avLst/>
          </a:prstGeom>
        </p:spPr>
        <p:txBody>
          <a:bodyPr wrap="none">
            <a:spAutoFit/>
          </a:bodyPr>
          <a:lstStyle/>
          <a:p>
            <a:r>
              <a:rPr lang="zh-CN" altLang="en-US" b="1" dirty="0"/>
              <a:t>副本节点</a:t>
            </a:r>
            <a:endParaRPr lang="zh-CN" altLang="en-US" dirty="0"/>
          </a:p>
        </p:txBody>
      </p:sp>
      <p:cxnSp>
        <p:nvCxnSpPr>
          <p:cNvPr id="42" name="直线箭头连接符 15"/>
          <p:cNvCxnSpPr/>
          <p:nvPr/>
        </p:nvCxnSpPr>
        <p:spPr>
          <a:xfrm>
            <a:off x="4774473" y="4635826"/>
            <a:ext cx="2160239" cy="0"/>
          </a:xfrm>
          <a:prstGeom prst="straightConnector1">
            <a:avLst/>
          </a:prstGeom>
          <a:ln w="38100">
            <a:headEnd type="none" w="lg" len="lg"/>
            <a:tailEnd type="stealth" w="lg" len="lg"/>
          </a:ln>
        </p:spPr>
        <p:style>
          <a:lnRef idx="1">
            <a:schemeClr val="accent1"/>
          </a:lnRef>
          <a:fillRef idx="0">
            <a:schemeClr val="accent1"/>
          </a:fillRef>
          <a:effectRef idx="0">
            <a:schemeClr val="accent1"/>
          </a:effectRef>
          <a:fontRef idx="minor">
            <a:schemeClr val="tx1"/>
          </a:fontRef>
        </p:style>
      </p:cxnSp>
      <p:sp>
        <p:nvSpPr>
          <p:cNvPr id="43" name="矩形 42"/>
          <p:cNvSpPr/>
          <p:nvPr/>
        </p:nvSpPr>
        <p:spPr>
          <a:xfrm>
            <a:off x="5364709" y="4262023"/>
            <a:ext cx="1107996" cy="369332"/>
          </a:xfrm>
          <a:prstGeom prst="rect">
            <a:avLst/>
          </a:prstGeom>
        </p:spPr>
        <p:txBody>
          <a:bodyPr wrap="none">
            <a:spAutoFit/>
          </a:bodyPr>
          <a:lstStyle/>
          <a:p>
            <a:r>
              <a:rPr lang="zh-CN" altLang="en-US" b="1" dirty="0"/>
              <a:t>请求指令</a:t>
            </a:r>
            <a:endParaRPr lang="zh-CN" altLang="en-US" dirty="0"/>
          </a:p>
        </p:txBody>
      </p:sp>
      <p:cxnSp>
        <p:nvCxnSpPr>
          <p:cNvPr id="44" name="直线箭头连接符 15"/>
          <p:cNvCxnSpPr/>
          <p:nvPr/>
        </p:nvCxnSpPr>
        <p:spPr>
          <a:xfrm flipH="1">
            <a:off x="4766641" y="4923858"/>
            <a:ext cx="2168071" cy="0"/>
          </a:xfrm>
          <a:prstGeom prst="straightConnector1">
            <a:avLst/>
          </a:prstGeom>
          <a:ln w="38100">
            <a:headEnd type="none" w="lg" len="lg"/>
            <a:tailEnd type="stealth" w="lg" len="lg"/>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5368936" y="4923858"/>
            <a:ext cx="1107996" cy="369332"/>
          </a:xfrm>
          <a:prstGeom prst="rect">
            <a:avLst/>
          </a:prstGeom>
        </p:spPr>
        <p:txBody>
          <a:bodyPr wrap="none">
            <a:spAutoFit/>
          </a:bodyPr>
          <a:lstStyle/>
          <a:p>
            <a:r>
              <a:rPr lang="zh-CN" altLang="en-US" b="1" dirty="0"/>
              <a:t>执行结果</a:t>
            </a:r>
            <a:endParaRPr lang="zh-CN" altLang="en-US" dirty="0"/>
          </a:p>
        </p:txBody>
      </p:sp>
      <p:sp>
        <p:nvSpPr>
          <p:cNvPr id="46" name="矩形 45"/>
          <p:cNvSpPr/>
          <p:nvPr/>
        </p:nvSpPr>
        <p:spPr>
          <a:xfrm>
            <a:off x="3838368" y="5058582"/>
            <a:ext cx="877163" cy="369332"/>
          </a:xfrm>
          <a:prstGeom prst="rect">
            <a:avLst/>
          </a:prstGeom>
        </p:spPr>
        <p:txBody>
          <a:bodyPr wrap="none">
            <a:spAutoFit/>
          </a:bodyPr>
          <a:lstStyle/>
          <a:p>
            <a:r>
              <a:rPr lang="zh-CN" altLang="en-US" b="1" dirty="0"/>
              <a:t>客户端</a:t>
            </a:r>
            <a:endParaRPr lang="zh-CN" altLang="en-US" dirty="0"/>
          </a:p>
        </p:txBody>
      </p:sp>
      <p:sp>
        <p:nvSpPr>
          <p:cNvPr id="47" name="矩形 46"/>
          <p:cNvSpPr/>
          <p:nvPr/>
        </p:nvSpPr>
        <p:spPr>
          <a:xfrm>
            <a:off x="8470155" y="6229294"/>
            <a:ext cx="1107996" cy="369332"/>
          </a:xfrm>
          <a:prstGeom prst="rect">
            <a:avLst/>
          </a:prstGeom>
        </p:spPr>
        <p:txBody>
          <a:bodyPr wrap="none">
            <a:spAutoFit/>
          </a:bodyPr>
          <a:lstStyle/>
          <a:p>
            <a:r>
              <a:rPr lang="zh-CN" altLang="en-US" b="1" dirty="0"/>
              <a:t>复制服务</a:t>
            </a:r>
            <a:endParaRPr lang="zh-CN" altLang="en-US" dirty="0"/>
          </a:p>
        </p:txBody>
      </p:sp>
      <p:sp>
        <p:nvSpPr>
          <p:cNvPr id="5" name="矩形 4"/>
          <p:cNvSpPr/>
          <p:nvPr/>
        </p:nvSpPr>
        <p:spPr>
          <a:xfrm>
            <a:off x="982100" y="3710406"/>
            <a:ext cx="2096084" cy="2306955"/>
          </a:xfrm>
          <a:prstGeom prst="rect">
            <a:avLst/>
          </a:prstGeom>
        </p:spPr>
        <p:txBody>
          <a:bodyPr wrap="square">
            <a:spAutoFit/>
          </a:bodyPr>
          <a:lstStyle/>
          <a:p>
            <a:pPr>
              <a:lnSpc>
                <a:spcPct val="150000"/>
              </a:lnSpc>
            </a:pPr>
            <a:r>
              <a:rPr lang="zh-CN" altLang="en-US" sz="2400" b="1" dirty="0">
                <a:latin typeface="微软雅黑" panose="020B0503020204020204" pitchFamily="34" charset="-122"/>
                <a:ea typeface="微软雅黑" panose="020B0503020204020204" pitchFamily="34" charset="-122"/>
              </a:rPr>
              <a:t>即使服务中的一个节点出现故障，服务依然能稳定运行</a:t>
            </a:r>
          </a:p>
        </p:txBody>
      </p:sp>
      <p:sp>
        <p:nvSpPr>
          <p:cNvPr id="25" name="标题 1"/>
          <p:cNvSpPr txBox="1"/>
          <p:nvPr/>
        </p:nvSpPr>
        <p:spPr>
          <a:xfrm>
            <a:off x="1131376" y="136525"/>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solidFill>
              </a:rPr>
              <a:t>实验十五：</a:t>
            </a:r>
            <a:r>
              <a:rPr kumimoji="1" lang="zh-CN" altLang="en-US" dirty="0">
                <a:solidFill>
                  <a:schemeClr val="tx1">
                    <a:lumMod val="85000"/>
                    <a:lumOff val="15000"/>
                  </a:schemeClr>
                </a:solidFill>
              </a:rPr>
              <a:t>容错算法的模拟与验证 </a:t>
            </a:r>
          </a:p>
        </p:txBody>
      </p:sp>
      <p:sp>
        <p:nvSpPr>
          <p:cNvPr id="26" name="TextBox 25"/>
          <p:cNvSpPr txBox="1"/>
          <p:nvPr/>
        </p:nvSpPr>
        <p:spPr>
          <a:xfrm>
            <a:off x="9125585" y="136525"/>
            <a:ext cx="292354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554355" y="851535"/>
            <a:ext cx="11082655" cy="5937885"/>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870837" y="1871917"/>
            <a:ext cx="10723342" cy="4216539"/>
          </a:xfrm>
          <a:prstGeom prst="rect">
            <a:avLst/>
          </a:prstGeom>
        </p:spPr>
        <p:txBody>
          <a:bodyPr wrap="square">
            <a:spAutoFit/>
          </a:bodyPr>
          <a:lstStyle/>
          <a:p>
            <a:pPr latinLnBrk="1">
              <a:lnSpc>
                <a:spcPct val="15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5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用</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4</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个终端（进程）来构建一个四节点容错服务，另外一个终端充当客户端，发送服务请求</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5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借助一个拜占庭容错共识开源库</a:t>
            </a:r>
            <a:r>
              <a:rPr lang="en-US" altLang="zh-CN" sz="2000" dirty="0" err="1">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bft</a:t>
            </a:r>
            <a:r>
              <a:rPr lang="en-US" altLang="zh-CN" sz="2000"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-smart</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完成</a:t>
            </a:r>
          </a:p>
          <a:p>
            <a:pPr latinLnBrk="1">
              <a:lnSpc>
                <a:spcPct val="100000"/>
              </a:lnSpc>
            </a:pPr>
            <a:endPar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Times New Roman" panose="02020503050405090304" pitchFamily="18" charset="0"/>
            </a:endParaRPr>
          </a:p>
          <a:p>
            <a:pPr lvl="0" algn="l" latinLnBrk="1">
              <a:lnSpc>
                <a:spcPct val="150000"/>
              </a:lnSpc>
              <a:buClrTx/>
              <a:buSzTx/>
              <a:buFontTx/>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 </a:t>
            </a: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实验步骤：</a:t>
            </a:r>
          </a:p>
          <a:p>
            <a:pPr latinLnBrk="1">
              <a:lnSpc>
                <a:spcPct val="15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1. </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开启由四个共识节点，彼此建立连接，组成映射表服务，并运行客户端使用该服务</a:t>
            </a:r>
            <a:endParaRPr lang="en-US" altLang="zh-CN"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2.</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 手动关闭其中一个节点，然后查看各共识节点的运行状态，并通过客户端判断系统是否能够正常运行</a:t>
            </a:r>
          </a:p>
          <a:p>
            <a:pPr lvl="0" latinLnBrk="1">
              <a:lnSpc>
                <a:spcPct val="15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3. </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将步骤</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2</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中关闭的节点重新开启，查看各共识节点的运行状态，判断是否可以恢复正常运行</a:t>
            </a:r>
          </a:p>
          <a:p>
            <a:pPr lvl="0" latinLnBrk="1">
              <a:lnSpc>
                <a:spcPct val="150000"/>
              </a:lnSpc>
            </a:pP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4. </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尝试手动关闭</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Leader</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节点对应的机器，再通过客户端发送请求，观察</a:t>
            </a:r>
            <a:r>
              <a:rPr lang="en-US" altLang="zh-CN" dirty="0">
                <a:latin typeface="微软雅黑" panose="020B0503020204020204" pitchFamily="34" charset="-122"/>
                <a:ea typeface="微软雅黑" panose="020B0503020204020204" pitchFamily="34" charset="-122"/>
                <a:cs typeface="Times New Roman" panose="02020503050405090304" pitchFamily="18" charset="0"/>
              </a:rPr>
              <a:t>Leader</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节点更换过程</a:t>
            </a:r>
          </a:p>
          <a:p>
            <a:pPr lvl="0" latinLnBrk="1">
              <a:lnSpc>
                <a:spcPct val="100000"/>
              </a:lnSpc>
            </a:pP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9" name="标题 1"/>
          <p:cNvSpPr txBox="1"/>
          <p:nvPr/>
        </p:nvSpPr>
        <p:spPr>
          <a:xfrm>
            <a:off x="1131376" y="136525"/>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solidFill>
              </a:rPr>
              <a:t>实验十五：</a:t>
            </a:r>
            <a:r>
              <a:rPr kumimoji="1" lang="zh-CN" altLang="en-US" dirty="0">
                <a:solidFill>
                  <a:schemeClr val="tx1">
                    <a:lumMod val="85000"/>
                    <a:lumOff val="15000"/>
                  </a:schemeClr>
                </a:solidFill>
              </a:rPr>
              <a:t>容错算法的模拟与验证 </a:t>
            </a:r>
          </a:p>
        </p:txBody>
      </p:sp>
      <p:sp>
        <p:nvSpPr>
          <p:cNvPr id="10" name="TextBox 9"/>
          <p:cNvSpPr txBox="1"/>
          <p:nvPr/>
        </p:nvSpPr>
        <p:spPr>
          <a:xfrm>
            <a:off x="9162415" y="136525"/>
            <a:ext cx="288671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472440" y="913765"/>
            <a:ext cx="5734050" cy="5601335"/>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744855" y="1497965"/>
            <a:ext cx="5224871" cy="4892675"/>
          </a:xfrm>
          <a:prstGeom prst="rect">
            <a:avLst/>
          </a:prstGeom>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演示三种常见的 </a:t>
            </a:r>
            <a:r>
              <a:rPr lang="en-GB" altLang="zh-CN" sz="2000" dirty="0">
                <a:latin typeface="微软雅黑" panose="020B0503020204020204" pitchFamily="34" charset="-122"/>
                <a:ea typeface="微软雅黑" panose="020B0503020204020204" pitchFamily="34" charset="-122"/>
                <a:cs typeface="Times New Roman" panose="02020503050405090304" pitchFamily="18" charset="0"/>
              </a:rPr>
              <a:t>Web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攻击：</a:t>
            </a:r>
            <a:r>
              <a:rPr lang="en-GB" altLang="zh-CN" sz="2000" dirty="0">
                <a:latin typeface="微软雅黑" panose="020B0503020204020204" pitchFamily="34" charset="-122"/>
                <a:ea typeface="微软雅黑" panose="020B0503020204020204" pitchFamily="34" charset="-122"/>
                <a:cs typeface="Times New Roman" panose="02020503050405090304" pitchFamily="18" charset="0"/>
              </a:rPr>
              <a:t>XSS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a:t>
            </a:r>
            <a:r>
              <a:rPr lang="en-GB" altLang="zh-CN" sz="2000" dirty="0">
                <a:latin typeface="微软雅黑" panose="020B0503020204020204" pitchFamily="34" charset="-122"/>
                <a:ea typeface="微软雅黑" panose="020B0503020204020204" pitchFamily="34" charset="-122"/>
                <a:cs typeface="Times New Roman" panose="02020503050405090304" pitchFamily="18" charset="0"/>
              </a:rPr>
              <a:t>CSRF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SQL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注入，并体会现代浏览器如何防御这些漏洞</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1.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在</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2018</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年后的浏览器上完成本实验，</a:t>
            </a:r>
            <a:r>
              <a:rPr lang="zh-CN" altLang="en-US" sz="2000" b="1" dirty="0">
                <a:latin typeface="微软雅黑" panose="020B0503020204020204" pitchFamily="34" charset="-122"/>
                <a:ea typeface="微软雅黑" panose="020B0503020204020204" pitchFamily="34" charset="-122"/>
                <a:cs typeface="Times New Roman" panose="02020503050405090304" pitchFamily="18" charset="0"/>
              </a:rPr>
              <a:t>需要关闭一系列防御机制</a:t>
            </a:r>
            <a:endParaRPr lang="en-US" altLang="zh-CN" sz="2000" b="1"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2.</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 编写并部署存在漏洞的示例网站程序</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3.</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 进行持久</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非持久</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XSS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CSRF</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，以及</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SQL</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注入攻击</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zh-CN" altLang="en-US" sz="2000" dirty="0">
              <a:latin typeface="微软雅黑" panose="020B0503020204020204" pitchFamily="34" charset="-122"/>
              <a:ea typeface="微软雅黑" panose="020B0503020204020204" pitchFamily="34" charset="-122"/>
              <a:cs typeface="Times New Roman" panose="02020503050405090304" pitchFamily="18" charset="0"/>
            </a:endParaRPr>
          </a:p>
        </p:txBody>
      </p:sp>
      <p:pic>
        <p:nvPicPr>
          <p:cNvPr id="12" name="图片 11"/>
          <p:cNvPicPr>
            <a:picLocks noChangeAspect="1"/>
          </p:cNvPicPr>
          <p:nvPr/>
        </p:nvPicPr>
        <p:blipFill>
          <a:blip r:embed="rId4"/>
          <a:stretch>
            <a:fillRect/>
          </a:stretch>
        </p:blipFill>
        <p:spPr>
          <a:xfrm>
            <a:off x="6536484" y="3998163"/>
            <a:ext cx="5543854" cy="1128463"/>
          </a:xfrm>
          <a:prstGeom prst="rect">
            <a:avLst/>
          </a:prstGeom>
        </p:spPr>
      </p:pic>
      <p:pic>
        <p:nvPicPr>
          <p:cNvPr id="13" name="图片 12"/>
          <p:cNvPicPr>
            <a:picLocks noChangeAspect="1"/>
          </p:cNvPicPr>
          <p:nvPr/>
        </p:nvPicPr>
        <p:blipFill>
          <a:blip r:embed="rId5"/>
          <a:stretch>
            <a:fillRect/>
          </a:stretch>
        </p:blipFill>
        <p:spPr>
          <a:xfrm>
            <a:off x="6868736" y="1647372"/>
            <a:ext cx="4670614" cy="1452208"/>
          </a:xfrm>
          <a:prstGeom prst="rect">
            <a:avLst/>
          </a:prstGeom>
        </p:spPr>
      </p:pic>
      <p:sp>
        <p:nvSpPr>
          <p:cNvPr id="15" name="文本框 14"/>
          <p:cNvSpPr txBox="1"/>
          <p:nvPr/>
        </p:nvSpPr>
        <p:spPr>
          <a:xfrm>
            <a:off x="8393192" y="5373301"/>
            <a:ext cx="1729863" cy="453457"/>
          </a:xfrm>
          <a:prstGeom prst="rect">
            <a:avLst/>
          </a:prstGeom>
        </p:spPr>
        <p:txBody>
          <a:bodyPr wrap="square">
            <a:spAutoFit/>
          </a:bodyPr>
          <a:lstStyle>
            <a:defPPr>
              <a:defRPr lang="zh-CN"/>
            </a:defPPr>
            <a:lvl1pPr latinLnBrk="1">
              <a:lnSpc>
                <a:spcPct val="130000"/>
              </a:lnSpc>
              <a:defRPr sz="2000" b="1">
                <a:solidFill>
                  <a:srgbClr val="C00000"/>
                </a:solidFill>
                <a:latin typeface="微软雅黑" panose="020B0503020204020204" pitchFamily="34" charset="-122"/>
                <a:ea typeface="微软雅黑" panose="020B0503020204020204" pitchFamily="34" charset="-122"/>
                <a:cs typeface="Times New Roman" panose="02020503050405090304" pitchFamily="18" charset="0"/>
              </a:defRPr>
            </a:lvl1pPr>
          </a:lstStyle>
          <a:p>
            <a:r>
              <a:rPr lang="zh-CN" altLang="en-US" b="0" dirty="0">
                <a:solidFill>
                  <a:schemeClr val="tx1"/>
                </a:solidFill>
              </a:rPr>
              <a:t>非持久型</a:t>
            </a:r>
            <a:r>
              <a:rPr lang="en-US" altLang="zh-CN" b="0" dirty="0">
                <a:solidFill>
                  <a:schemeClr val="tx1"/>
                </a:solidFill>
              </a:rPr>
              <a:t>XSS</a:t>
            </a:r>
            <a:endParaRPr lang="zh-CN" altLang="en-US" b="0" dirty="0">
              <a:solidFill>
                <a:schemeClr val="tx1"/>
              </a:solidFill>
            </a:endParaRPr>
          </a:p>
        </p:txBody>
      </p:sp>
      <p:sp>
        <p:nvSpPr>
          <p:cNvPr id="17" name="标题 1"/>
          <p:cNvSpPr txBox="1"/>
          <p:nvPr/>
        </p:nvSpPr>
        <p:spPr>
          <a:xfrm>
            <a:off x="1131376" y="136525"/>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lumMod val="85000"/>
                    <a:lumOff val="15000"/>
                  </a:schemeClr>
                </a:solidFill>
              </a:rPr>
              <a:t>实验十六：</a:t>
            </a:r>
            <a:r>
              <a:rPr kumimoji="1" dirty="0" err="1">
                <a:solidFill>
                  <a:schemeClr val="tx1">
                    <a:lumMod val="85000"/>
                    <a:lumOff val="15000"/>
                  </a:schemeClr>
                </a:solidFill>
              </a:rPr>
              <a:t>实现本地Web攻击</a:t>
            </a:r>
            <a:r>
              <a:rPr kumimoji="1" lang="zh-CN" altLang="en-US" dirty="0">
                <a:solidFill>
                  <a:schemeClr val="tx1">
                    <a:lumMod val="85000"/>
                    <a:lumOff val="15000"/>
                  </a:schemeClr>
                </a:solidFill>
              </a:rPr>
              <a:t> </a:t>
            </a:r>
          </a:p>
        </p:txBody>
      </p:sp>
      <p:sp>
        <p:nvSpPr>
          <p:cNvPr id="18" name="TextBox 17"/>
          <p:cNvSpPr txBox="1"/>
          <p:nvPr/>
        </p:nvSpPr>
        <p:spPr>
          <a:xfrm>
            <a:off x="9144635" y="136525"/>
            <a:ext cx="290449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10" name="文本框 14"/>
          <p:cNvSpPr txBox="1"/>
          <p:nvPr/>
        </p:nvSpPr>
        <p:spPr>
          <a:xfrm>
            <a:off x="8498897" y="3152891"/>
            <a:ext cx="1568739" cy="453457"/>
          </a:xfrm>
          <a:prstGeom prst="rect">
            <a:avLst/>
          </a:prstGeom>
        </p:spPr>
        <p:txBody>
          <a:bodyPr wrap="square">
            <a:spAutoFit/>
          </a:bodyPr>
          <a:lstStyle>
            <a:defPPr>
              <a:defRPr lang="zh-CN"/>
            </a:defPPr>
            <a:lvl1pPr latinLnBrk="1">
              <a:lnSpc>
                <a:spcPct val="130000"/>
              </a:lnSpc>
              <a:defRPr sz="2000" b="1">
                <a:solidFill>
                  <a:srgbClr val="C00000"/>
                </a:solidFill>
                <a:latin typeface="微软雅黑" panose="020B0503020204020204" pitchFamily="34" charset="-122"/>
                <a:ea typeface="微软雅黑" panose="020B0503020204020204" pitchFamily="34" charset="-122"/>
                <a:cs typeface="Times New Roman" panose="02020503050405090304" pitchFamily="18" charset="0"/>
              </a:defRPr>
            </a:lvl1pPr>
          </a:lstStyle>
          <a:p>
            <a:r>
              <a:rPr lang="zh-CN" altLang="en-US" b="0" dirty="0">
                <a:solidFill>
                  <a:schemeClr val="tx1"/>
                </a:solidFill>
              </a:rPr>
              <a:t>持久型</a:t>
            </a:r>
            <a:r>
              <a:rPr lang="en-US" altLang="zh-CN" b="0" dirty="0">
                <a:solidFill>
                  <a:schemeClr val="tx1"/>
                </a:solidFill>
              </a:rPr>
              <a:t>XSS</a:t>
            </a:r>
            <a:endParaRPr lang="zh-CN" altLang="en-US" b="0" dirty="0">
              <a:solidFill>
                <a:schemeClr val="tx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738061" y="950795"/>
            <a:ext cx="6308707" cy="1476375"/>
          </a:xfrm>
          <a:prstGeom prst="rect">
            <a:avLst/>
          </a:prstGeom>
        </p:spPr>
        <p:txBody>
          <a:bodyPr wrap="square">
            <a:spAutoFit/>
          </a:bodyPr>
          <a:lstStyle/>
          <a:p>
            <a:pPr lvl="0" latinLnBrk="1">
              <a:lnSpc>
                <a:spcPct val="15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XSS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实验步骤举例</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1.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安装</a:t>
            </a:r>
            <a:r>
              <a:rPr lang="en-GB" altLang="zh-CN" sz="2000" dirty="0">
                <a:latin typeface="微软雅黑" panose="020B0503020204020204" pitchFamily="34" charset="-122"/>
                <a:ea typeface="微软雅黑" panose="020B0503020204020204" pitchFamily="34" charset="-122"/>
                <a:cs typeface="Times New Roman" panose="02020503050405090304" pitchFamily="18" charset="0"/>
              </a:rPr>
              <a:t>Flask</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框架并运行</a:t>
            </a:r>
            <a:r>
              <a:rPr lang="en-GB" altLang="zh-CN" sz="2000" dirty="0">
                <a:latin typeface="微软雅黑" panose="020B0503020204020204" pitchFamily="34" charset="-122"/>
                <a:ea typeface="微软雅黑" panose="020B0503020204020204" pitchFamily="34" charset="-122"/>
                <a:cs typeface="Times New Roman" panose="02020503050405090304" pitchFamily="18" charset="0"/>
              </a:rPr>
              <a:t>Flask</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服务器</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5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访问受害服务器</a:t>
            </a:r>
            <a:endParaRPr lang="en-GB" altLang="zh-CN" sz="2000" dirty="0">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11" name="灯片编号占位符 2"/>
          <p:cNvSpPr txBox="1"/>
          <p:nvPr/>
        </p:nvSpPr>
        <p:spPr>
          <a:xfrm>
            <a:off x="9223060" y="5857076"/>
            <a:ext cx="2844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defRPr/>
            </a:pPr>
            <a:fld id="{23CBF4B4-C160-4F55-AC7D-1C8FF5BA05FA}" type="slidenum">
              <a:rPr lang="zh-CN" altLang="en-US" sz="1200" smtClean="0">
                <a:solidFill>
                  <a:srgbClr val="000000">
                    <a:tint val="75000"/>
                  </a:srgbClr>
                </a:solidFill>
                <a:latin typeface="Comic Sans MS" panose="030F0902030302020204"/>
                <a:ea typeface="微软雅黑 Light" panose="020B0502040204020203" charset="-122"/>
              </a:rPr>
              <a:t>26</a:t>
            </a:fld>
            <a:endParaRPr lang="zh-CN" altLang="en-US" sz="1200">
              <a:solidFill>
                <a:srgbClr val="000000">
                  <a:tint val="75000"/>
                </a:srgbClr>
              </a:solidFill>
              <a:latin typeface="Comic Sans MS" panose="030F0902030302020204"/>
              <a:ea typeface="微软雅黑 Light" panose="020B0502040204020203" charset="-122"/>
            </a:endParaRPr>
          </a:p>
        </p:txBody>
      </p:sp>
      <p:pic>
        <p:nvPicPr>
          <p:cNvPr id="10" name="图片 9"/>
          <p:cNvPicPr/>
          <p:nvPr/>
        </p:nvPicPr>
        <p:blipFill>
          <a:blip r:embed="rId3"/>
          <a:stretch>
            <a:fillRect/>
          </a:stretch>
        </p:blipFill>
        <p:spPr>
          <a:xfrm>
            <a:off x="487967" y="2320702"/>
            <a:ext cx="6878537" cy="1706823"/>
          </a:xfrm>
          <a:prstGeom prst="rect">
            <a:avLst/>
          </a:prstGeom>
          <a:effectLst>
            <a:outerShdw blurRad="50800" dist="38100" dir="2700000" algn="tl" rotWithShape="0">
              <a:prstClr val="black">
                <a:alpha val="40000"/>
              </a:prstClr>
            </a:outerShdw>
          </a:effectLst>
        </p:spPr>
      </p:pic>
      <p:pic>
        <p:nvPicPr>
          <p:cNvPr id="7" name="图片 6"/>
          <p:cNvPicPr/>
          <p:nvPr/>
        </p:nvPicPr>
        <p:blipFill>
          <a:blip r:embed="rId4"/>
          <a:stretch>
            <a:fillRect/>
          </a:stretch>
        </p:blipFill>
        <p:spPr>
          <a:xfrm>
            <a:off x="7874885" y="1042271"/>
            <a:ext cx="3216833" cy="3038253"/>
          </a:xfrm>
          <a:prstGeom prst="rect">
            <a:avLst/>
          </a:prstGeom>
          <a:effectLst>
            <a:outerShdw blurRad="50800" dist="38100" dir="2700000" algn="tl" rotWithShape="0">
              <a:prstClr val="black">
                <a:alpha val="40000"/>
              </a:prstClr>
            </a:outerShdw>
          </a:effectLst>
        </p:spPr>
      </p:pic>
      <p:pic>
        <p:nvPicPr>
          <p:cNvPr id="8" name="图片 12"/>
          <p:cNvPicPr/>
          <p:nvPr/>
        </p:nvPicPr>
        <p:blipFill>
          <a:blip r:embed="rId5"/>
          <a:stretch>
            <a:fillRect/>
          </a:stretch>
        </p:blipFill>
        <p:spPr>
          <a:xfrm>
            <a:off x="620152" y="3969994"/>
            <a:ext cx="4602503" cy="2266004"/>
          </a:xfrm>
          <a:prstGeom prst="rect">
            <a:avLst/>
          </a:prstGeom>
          <a:effectLst>
            <a:outerShdw blurRad="50800" dist="38100" dir="2700000" algn="tl" rotWithShape="0">
              <a:prstClr val="black">
                <a:alpha val="40000"/>
              </a:prstClr>
            </a:outerShdw>
          </a:effectLst>
        </p:spPr>
      </p:pic>
      <p:pic>
        <p:nvPicPr>
          <p:cNvPr id="9" name="图片 14"/>
          <p:cNvPicPr/>
          <p:nvPr/>
        </p:nvPicPr>
        <p:blipFill>
          <a:blip r:embed="rId6"/>
          <a:stretch>
            <a:fillRect/>
          </a:stretch>
        </p:blipFill>
        <p:spPr>
          <a:xfrm>
            <a:off x="5774148" y="4175694"/>
            <a:ext cx="5425425" cy="2046507"/>
          </a:xfrm>
          <a:prstGeom prst="rect">
            <a:avLst/>
          </a:prstGeom>
          <a:effectLst>
            <a:outerShdw blurRad="50800" dist="38100" dir="2700000" algn="tl" rotWithShape="0">
              <a:prstClr val="black">
                <a:alpha val="40000"/>
              </a:prstClr>
            </a:outerShdw>
          </a:effectLst>
        </p:spPr>
      </p:pic>
      <p:sp>
        <p:nvSpPr>
          <p:cNvPr id="12" name="文本框 9"/>
          <p:cNvSpPr txBox="1"/>
          <p:nvPr/>
        </p:nvSpPr>
        <p:spPr>
          <a:xfrm>
            <a:off x="6035388" y="6078071"/>
            <a:ext cx="6156612" cy="777457"/>
          </a:xfrm>
          <a:prstGeom prst="rect">
            <a:avLst/>
          </a:prstGeom>
          <a:noFill/>
        </p:spPr>
        <p:txBody>
          <a:bodyPr wrap="square">
            <a:spAutoFit/>
          </a:bodyPr>
          <a:lstStyle/>
          <a:p>
            <a:pPr latinLnBrk="1">
              <a:lnSpc>
                <a:spcPct val="130000"/>
              </a:lnSpc>
            </a:pPr>
            <a:r>
              <a:rPr lang="en-US" altLang="zh-CN" sz="1800" dirty="0">
                <a:latin typeface="微软雅黑" panose="020B0503020204020204" pitchFamily="34" charset="-122"/>
                <a:ea typeface="微软雅黑" panose="020B0503020204020204" pitchFamily="34" charset="-122"/>
                <a:cs typeface="Times New Roman" panose="02020503050405090304" pitchFamily="18" charset="0"/>
              </a:rPr>
              <a:t>4. </a:t>
            </a:r>
            <a:r>
              <a:rPr lang="zh-CN" altLang="en-US" sz="1800" dirty="0">
                <a:latin typeface="微软雅黑" panose="020B0503020204020204" pitchFamily="34" charset="-122"/>
                <a:ea typeface="微软雅黑" panose="020B0503020204020204" pitchFamily="34" charset="-122"/>
                <a:cs typeface="Times New Roman" panose="02020503050405090304" pitchFamily="18" charset="0"/>
              </a:rPr>
              <a:t>在评论框内输入：</a:t>
            </a:r>
            <a:endParaRPr lang="en-US" altLang="zh-CN" sz="1800" dirty="0">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en-US" altLang="zh-CN" sz="1800" dirty="0">
                <a:latin typeface="微软雅黑" panose="020B0503020204020204" pitchFamily="34" charset="-122"/>
                <a:ea typeface="微软雅黑" panose="020B0503020204020204" pitchFamily="34" charset="-122"/>
                <a:cs typeface="Times New Roman" panose="02020503050405090304" pitchFamily="18" charset="0"/>
              </a:rPr>
              <a:t>&lt;</a:t>
            </a:r>
            <a:r>
              <a:rPr lang="en-GB" altLang="zh-CN" sz="1800" dirty="0">
                <a:latin typeface="微软雅黑" panose="020B0503020204020204" pitchFamily="34" charset="-122"/>
                <a:ea typeface="微软雅黑" panose="020B0503020204020204" pitchFamily="34" charset="-122"/>
                <a:cs typeface="Times New Roman" panose="02020503050405090304" pitchFamily="18" charset="0"/>
              </a:rPr>
              <a:t>script&gt;alert('</a:t>
            </a:r>
            <a:r>
              <a:rPr lang="zh-CN" altLang="en-US" sz="1800" dirty="0">
                <a:latin typeface="微软雅黑" panose="020B0503020204020204" pitchFamily="34" charset="-122"/>
                <a:ea typeface="微软雅黑" panose="020B0503020204020204" pitchFamily="34" charset="-122"/>
                <a:cs typeface="Times New Roman" panose="02020503050405090304" pitchFamily="18" charset="0"/>
              </a:rPr>
              <a:t>持久型</a:t>
            </a:r>
            <a:r>
              <a:rPr lang="en-GB" altLang="zh-CN" sz="1800" dirty="0">
                <a:latin typeface="微软雅黑" panose="020B0503020204020204" pitchFamily="34" charset="-122"/>
                <a:ea typeface="微软雅黑" panose="020B0503020204020204" pitchFamily="34" charset="-122"/>
                <a:cs typeface="Times New Roman" panose="02020503050405090304" pitchFamily="18" charset="0"/>
              </a:rPr>
              <a:t>XSS')&lt;/script&gt;</a:t>
            </a:r>
          </a:p>
        </p:txBody>
      </p:sp>
      <p:sp>
        <p:nvSpPr>
          <p:cNvPr id="13" name="文本框 11"/>
          <p:cNvSpPr txBox="1"/>
          <p:nvPr/>
        </p:nvSpPr>
        <p:spPr>
          <a:xfrm>
            <a:off x="786246" y="6080543"/>
            <a:ext cx="6260522" cy="777457"/>
          </a:xfrm>
          <a:prstGeom prst="rect">
            <a:avLst/>
          </a:prstGeom>
          <a:noFill/>
        </p:spPr>
        <p:txBody>
          <a:bodyPr wrap="square">
            <a:spAutoFit/>
          </a:bodyPr>
          <a:lstStyle/>
          <a:p>
            <a:pPr latinLnBrk="1">
              <a:lnSpc>
                <a:spcPct val="130000"/>
              </a:lnSpc>
            </a:pPr>
            <a:r>
              <a:rPr lang="en-US" altLang="zh-CN" sz="1800" dirty="0">
                <a:latin typeface="微软雅黑" panose="020B0503020204020204" pitchFamily="34" charset="-122"/>
                <a:ea typeface="微软雅黑" panose="020B0503020204020204" pitchFamily="34" charset="-122"/>
                <a:cs typeface="Times New Roman" panose="02020503050405090304" pitchFamily="18" charset="0"/>
              </a:rPr>
              <a:t>3. </a:t>
            </a:r>
            <a:r>
              <a:rPr lang="zh-CN" altLang="en-US" sz="1800" dirty="0">
                <a:latin typeface="微软雅黑" panose="020B0503020204020204" pitchFamily="34" charset="-122"/>
                <a:ea typeface="微软雅黑" panose="020B0503020204020204" pitchFamily="34" charset="-122"/>
                <a:cs typeface="Times New Roman" panose="02020503050405090304" pitchFamily="18" charset="0"/>
              </a:rPr>
              <a:t>在搜索框内输入：</a:t>
            </a:r>
            <a:endParaRPr lang="en-US" altLang="zh-CN" sz="1800" dirty="0">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en-US" altLang="zh-CN" sz="1800" dirty="0">
                <a:latin typeface="微软雅黑" panose="020B0503020204020204" pitchFamily="34" charset="-122"/>
                <a:ea typeface="微软雅黑" panose="020B0503020204020204" pitchFamily="34" charset="-122"/>
                <a:cs typeface="Times New Roman" panose="02020503050405090304" pitchFamily="18" charset="0"/>
              </a:rPr>
              <a:t>&lt;</a:t>
            </a:r>
            <a:r>
              <a:rPr lang="en-GB" altLang="zh-CN" sz="1800" dirty="0">
                <a:latin typeface="微软雅黑" panose="020B0503020204020204" pitchFamily="34" charset="-122"/>
                <a:ea typeface="微软雅黑" panose="020B0503020204020204" pitchFamily="34" charset="-122"/>
                <a:cs typeface="Times New Roman" panose="02020503050405090304" pitchFamily="18" charset="0"/>
              </a:rPr>
              <a:t>script&gt;alert(</a:t>
            </a:r>
            <a:r>
              <a:rPr lang="en-US" altLang="zh-CN" sz="1800" dirty="0">
                <a:latin typeface="微软雅黑" panose="020B0503020204020204" pitchFamily="34" charset="-122"/>
                <a:ea typeface="微软雅黑" panose="020B0503020204020204" pitchFamily="34" charset="-122"/>
                <a:cs typeface="Times New Roman" panose="02020503050405090304" pitchFamily="18" charset="0"/>
              </a:rPr>
              <a:t>‘</a:t>
            </a:r>
            <a:r>
              <a:rPr lang="zh-CN" altLang="en-US" sz="1800" dirty="0">
                <a:latin typeface="微软雅黑" panose="020B0503020204020204" pitchFamily="34" charset="-122"/>
                <a:ea typeface="微软雅黑" panose="020B0503020204020204" pitchFamily="34" charset="-122"/>
                <a:cs typeface="Times New Roman" panose="02020503050405090304" pitchFamily="18" charset="0"/>
              </a:rPr>
              <a:t>反射型</a:t>
            </a:r>
            <a:r>
              <a:rPr lang="en-GB" altLang="zh-CN" sz="1800" dirty="0">
                <a:latin typeface="微软雅黑" panose="020B0503020204020204" pitchFamily="34" charset="-122"/>
                <a:ea typeface="微软雅黑" panose="020B0503020204020204" pitchFamily="34" charset="-122"/>
                <a:cs typeface="Times New Roman" panose="02020503050405090304" pitchFamily="18" charset="0"/>
              </a:rPr>
              <a:t>XSS’)&lt;/script&gt;</a:t>
            </a:r>
            <a:endParaRPr lang="en-US" altLang="zh-CN" sz="1800" dirty="0">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17" name="标题 1"/>
          <p:cNvSpPr txBox="1"/>
          <p:nvPr/>
        </p:nvSpPr>
        <p:spPr>
          <a:xfrm>
            <a:off x="1131376" y="136525"/>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lumMod val="85000"/>
                    <a:lumOff val="15000"/>
                  </a:schemeClr>
                </a:solidFill>
              </a:rPr>
              <a:t>实验十六：</a:t>
            </a:r>
            <a:r>
              <a:rPr kumimoji="1" dirty="0" err="1">
                <a:solidFill>
                  <a:schemeClr val="tx1">
                    <a:lumMod val="85000"/>
                    <a:lumOff val="15000"/>
                  </a:schemeClr>
                </a:solidFill>
              </a:rPr>
              <a:t>实现本地Web攻击</a:t>
            </a:r>
            <a:r>
              <a:rPr kumimoji="1" lang="zh-CN" altLang="en-US" dirty="0">
                <a:solidFill>
                  <a:schemeClr val="tx1">
                    <a:lumMod val="85000"/>
                    <a:lumOff val="15000"/>
                  </a:schemeClr>
                </a:solidFill>
              </a:rPr>
              <a:t> </a:t>
            </a:r>
          </a:p>
        </p:txBody>
      </p:sp>
      <p:sp>
        <p:nvSpPr>
          <p:cNvPr id="18" name="TextBox 17"/>
          <p:cNvSpPr txBox="1"/>
          <p:nvPr/>
        </p:nvSpPr>
        <p:spPr>
          <a:xfrm>
            <a:off x="9162415" y="136525"/>
            <a:ext cx="288671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79928" y="1778998"/>
            <a:ext cx="4791075" cy="614977"/>
          </a:xfrm>
          <a:prstGeom prst="rect">
            <a:avLst/>
          </a:prstGeom>
        </p:spPr>
        <p:txBody>
          <a:bodyPr wrap="square">
            <a:spAutoFit/>
          </a:bodyPr>
          <a:lstStyle/>
          <a:p>
            <a:pPr lvl="0" latinLnBrk="1">
              <a:lnSpc>
                <a:spcPct val="20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类似地可以完成</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CSRF</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和</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SQL</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注入攻击</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p:txBody>
      </p:sp>
      <p:pic>
        <p:nvPicPr>
          <p:cNvPr id="9" name="图片 8"/>
          <p:cNvPicPr>
            <a:picLocks noChangeAspect="1"/>
          </p:cNvPicPr>
          <p:nvPr/>
        </p:nvPicPr>
        <p:blipFill>
          <a:blip r:embed="rId3"/>
          <a:stretch>
            <a:fillRect/>
          </a:stretch>
        </p:blipFill>
        <p:spPr>
          <a:xfrm>
            <a:off x="6867525" y="904875"/>
            <a:ext cx="3833495" cy="2979420"/>
          </a:xfrm>
          <a:prstGeom prst="rect">
            <a:avLst/>
          </a:prstGeom>
          <a:effectLst>
            <a:outerShdw blurRad="50800" dist="38100" dir="2700000" algn="tl" rotWithShape="0">
              <a:prstClr val="black">
                <a:alpha val="40000"/>
              </a:prstClr>
            </a:outerShdw>
          </a:effectLst>
        </p:spPr>
      </p:pic>
      <p:pic>
        <p:nvPicPr>
          <p:cNvPr id="5" name="图片 4"/>
          <p:cNvPicPr>
            <a:picLocks noChangeAspect="1"/>
          </p:cNvPicPr>
          <p:nvPr/>
        </p:nvPicPr>
        <p:blipFill>
          <a:blip r:embed="rId4"/>
          <a:stretch>
            <a:fillRect/>
          </a:stretch>
        </p:blipFill>
        <p:spPr>
          <a:xfrm>
            <a:off x="838200" y="4189730"/>
            <a:ext cx="9857105" cy="2287905"/>
          </a:xfrm>
          <a:prstGeom prst="rect">
            <a:avLst/>
          </a:prstGeom>
          <a:effectLst>
            <a:outerShdw blurRad="50800" dist="38100" dir="2700000" algn="tl" rotWithShape="0">
              <a:prstClr val="black">
                <a:alpha val="40000"/>
              </a:prstClr>
            </a:outerShdw>
          </a:effectLst>
        </p:spPr>
      </p:pic>
      <p:sp>
        <p:nvSpPr>
          <p:cNvPr id="6" name="文本框 5"/>
          <p:cNvSpPr txBox="1"/>
          <p:nvPr/>
        </p:nvSpPr>
        <p:spPr>
          <a:xfrm>
            <a:off x="840740" y="6459220"/>
            <a:ext cx="9874250" cy="398780"/>
          </a:xfrm>
          <a:prstGeom prst="rect">
            <a:avLst/>
          </a:prstGeom>
          <a:noFill/>
        </p:spPr>
        <p:txBody>
          <a:bodyPr wrap="square" rtlCol="0" anchor="t">
            <a:spAutoFit/>
          </a:bodyPr>
          <a:lstStyle/>
          <a:p>
            <a:pPr algn="ct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sym typeface="+mn-ea"/>
              </a:rPr>
              <a:t>CSRF</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sym typeface="+mn-ea"/>
              </a:rPr>
              <a:t>攻击原理</a:t>
            </a:r>
          </a:p>
        </p:txBody>
      </p:sp>
      <p:sp>
        <p:nvSpPr>
          <p:cNvPr id="7" name="文本框 6"/>
          <p:cNvSpPr txBox="1"/>
          <p:nvPr/>
        </p:nvSpPr>
        <p:spPr>
          <a:xfrm>
            <a:off x="6837680" y="3884295"/>
            <a:ext cx="3856990" cy="398780"/>
          </a:xfrm>
          <a:prstGeom prst="rect">
            <a:avLst/>
          </a:prstGeom>
          <a:noFill/>
        </p:spPr>
        <p:txBody>
          <a:bodyPr wrap="square" rtlCol="0" anchor="t">
            <a:spAutoFit/>
          </a:bodyPr>
          <a:lstStyle/>
          <a:p>
            <a:pPr algn="ct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sym typeface="+mn-ea"/>
              </a:rPr>
              <a:t>SQL</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sym typeface="+mn-ea"/>
              </a:rPr>
              <a:t>注入攻击原理</a:t>
            </a:r>
          </a:p>
        </p:txBody>
      </p:sp>
      <p:sp>
        <p:nvSpPr>
          <p:cNvPr id="17" name="标题 1"/>
          <p:cNvSpPr txBox="1"/>
          <p:nvPr/>
        </p:nvSpPr>
        <p:spPr>
          <a:xfrm>
            <a:off x="1131376" y="136525"/>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lumMod val="85000"/>
                    <a:lumOff val="15000"/>
                  </a:schemeClr>
                </a:solidFill>
              </a:rPr>
              <a:t>实验十六：</a:t>
            </a:r>
            <a:r>
              <a:rPr kumimoji="1" dirty="0" err="1">
                <a:solidFill>
                  <a:schemeClr val="tx1">
                    <a:lumMod val="85000"/>
                    <a:lumOff val="15000"/>
                  </a:schemeClr>
                </a:solidFill>
              </a:rPr>
              <a:t>实现本地Web攻击</a:t>
            </a:r>
            <a:r>
              <a:rPr kumimoji="1" lang="zh-CN" altLang="en-US" dirty="0">
                <a:solidFill>
                  <a:schemeClr val="tx1">
                    <a:lumMod val="85000"/>
                    <a:lumOff val="15000"/>
                  </a:schemeClr>
                </a:solidFill>
              </a:rPr>
              <a:t> </a:t>
            </a:r>
          </a:p>
        </p:txBody>
      </p:sp>
      <p:sp>
        <p:nvSpPr>
          <p:cNvPr id="18" name="TextBox 17"/>
          <p:cNvSpPr txBox="1"/>
          <p:nvPr/>
        </p:nvSpPr>
        <p:spPr>
          <a:xfrm>
            <a:off x="9021445" y="136525"/>
            <a:ext cx="3027680" cy="725170"/>
          </a:xfrm>
          <a:prstGeom prst="rect">
            <a:avLst/>
          </a:prstGeom>
        </p:spPr>
        <p:txBody>
          <a:bodyPr vert="horz" lIns="91440" tIns="45720" rIns="91440" bIns="45720" rtlCol="0" anchor="ctr">
            <a:normAutofit/>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472440" y="802005"/>
            <a:ext cx="6536055" cy="6010275"/>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762303" y="1217755"/>
            <a:ext cx="5832461" cy="2454005"/>
          </a:xfrm>
          <a:prstGeom prst="rect">
            <a:avLst/>
          </a:prstGeom>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加深对人工智能安全问题的认识，</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了解后门攻击的实现逻辑以及防御细节，以及相应的防御</a:t>
            </a:r>
            <a:endParaRPr lang="en-US" altLang="zh-CN" sz="24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solidFill>
                  <a:srgbClr val="000000"/>
                </a:solidFill>
                <a:effectLst/>
                <a:latin typeface="微软雅黑" panose="020B0503020204020204" pitchFamily="34" charset="-122"/>
                <a:ea typeface="微软雅黑" panose="020B0503020204020204" pitchFamily="34" charset="-122"/>
                <a:cs typeface="Times New Roman" panose="02020503050405090304" pitchFamily="18" charset="0"/>
              </a:rPr>
              <a:t>采用成熟的神经网络后门攻击与防御方案，对常见神经网络结构植入后门，并部署后门防御机制</a:t>
            </a:r>
            <a:endParaRPr lang="en-US"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11" name="标题 1"/>
          <p:cNvSpPr txBox="1"/>
          <p:nvPr/>
        </p:nvSpPr>
        <p:spPr>
          <a:xfrm>
            <a:off x="1131376" y="136525"/>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lumMod val="85000"/>
                    <a:lumOff val="15000"/>
                  </a:schemeClr>
                </a:solidFill>
              </a:rPr>
              <a:t>实验十七：后门攻击与防御的实现</a:t>
            </a:r>
          </a:p>
        </p:txBody>
      </p:sp>
      <p:sp>
        <p:nvSpPr>
          <p:cNvPr id="12" name="TextBox 11"/>
          <p:cNvSpPr txBox="1"/>
          <p:nvPr/>
        </p:nvSpPr>
        <p:spPr>
          <a:xfrm>
            <a:off x="9162415" y="136525"/>
            <a:ext cx="288671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7" name="TextBox 6"/>
          <p:cNvSpPr txBox="1"/>
          <p:nvPr/>
        </p:nvSpPr>
        <p:spPr>
          <a:xfrm>
            <a:off x="693664" y="3660162"/>
            <a:ext cx="5799768" cy="2421753"/>
          </a:xfrm>
          <a:prstGeom prst="rect">
            <a:avLst/>
          </a:prstGeom>
          <a:noFill/>
        </p:spPr>
        <p:txBody>
          <a:bodyPr wrap="square">
            <a:spAutoFit/>
          </a:bodyPr>
          <a:lstStyle/>
          <a:p>
            <a:pPr latinLnBrk="1">
              <a:lnSpc>
                <a:spcPct val="130000"/>
              </a:lnSpc>
            </a:pPr>
            <a:r>
              <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实验资料：</a:t>
            </a:r>
            <a:endParaRPr lang="en-US" altLang="zh-CN"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en-US" altLang="zh-CN"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1.</a:t>
            </a:r>
            <a:r>
              <a:rPr lang="zh-CN" altLang="en-US"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 </a:t>
            </a:r>
            <a:r>
              <a:rPr lang="en-US" altLang="zh-CN" dirty="0" err="1">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BadNets</a:t>
            </a:r>
            <a:r>
              <a:rPr lang="en-US" altLang="zh-CN"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文章和源代码</a:t>
            </a:r>
            <a:r>
              <a:rPr lang="en-US" altLang="zh-CN"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a:t>
            </a:r>
          </a:p>
          <a:p>
            <a:pPr latinLnBrk="1">
              <a:lnSpc>
                <a:spcPct val="130000"/>
              </a:lnSpc>
            </a:pPr>
            <a:r>
              <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rPr>
              <a:t>https://arxiv.org/abs/1708.06733 </a:t>
            </a:r>
          </a:p>
          <a:p>
            <a:pPr latinLnBrk="1">
              <a:lnSpc>
                <a:spcPct val="130000"/>
              </a:lnSpc>
            </a:pPr>
            <a:r>
              <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rPr>
              <a:t>https://github.com/Kooscii/BadNets </a:t>
            </a:r>
          </a:p>
          <a:p>
            <a:pPr lvl="0" latinLnBrk="1">
              <a:lnSpc>
                <a:spcPct val="130000"/>
              </a:lnSpc>
            </a:pPr>
            <a:r>
              <a:rPr lang="en-US" altLang="zh-CN"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2. Neural Cleanse </a:t>
            </a:r>
            <a:r>
              <a:rPr lang="zh-CN" altLang="en-US"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文章和源代码</a:t>
            </a:r>
            <a:r>
              <a:rPr lang="en-US" altLang="zh-CN"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a:t>
            </a:r>
          </a:p>
          <a:p>
            <a:pPr lvl="0" latinLnBrk="1">
              <a:lnSpc>
                <a:spcPct val="130000"/>
              </a:lnSpc>
            </a:pPr>
            <a:r>
              <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rPr>
              <a:t>https://ieeexplore.ieee.org/abstract/document/8835365 </a:t>
            </a:r>
          </a:p>
          <a:p>
            <a:pPr lvl="0" latinLnBrk="1">
              <a:lnSpc>
                <a:spcPct val="130000"/>
              </a:lnSpc>
            </a:pPr>
            <a:r>
              <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rPr>
              <a:t>https://github.com/bolunwang/backdoor </a:t>
            </a:r>
          </a:p>
        </p:txBody>
      </p:sp>
      <p:pic>
        <p:nvPicPr>
          <p:cNvPr id="5" name="Picture 4"/>
          <p:cNvPicPr>
            <a:picLocks noChangeAspect="1"/>
          </p:cNvPicPr>
          <p:nvPr/>
        </p:nvPicPr>
        <p:blipFill>
          <a:blip r:embed="rId4"/>
          <a:stretch>
            <a:fillRect/>
          </a:stretch>
        </p:blipFill>
        <p:spPr>
          <a:xfrm>
            <a:off x="7768135" y="1636406"/>
            <a:ext cx="3287794" cy="1915339"/>
          </a:xfrm>
          <a:prstGeom prst="rect">
            <a:avLst/>
          </a:prstGeom>
          <a:effectLst>
            <a:outerShdw blurRad="50800" dist="38100" dir="13500000" algn="br" rotWithShape="0">
              <a:prstClr val="black">
                <a:alpha val="40000"/>
              </a:prstClr>
            </a:outerShdw>
          </a:effectLst>
        </p:spPr>
      </p:pic>
      <p:pic>
        <p:nvPicPr>
          <p:cNvPr id="8" name="Picture 7"/>
          <p:cNvPicPr>
            <a:picLocks noChangeAspect="1"/>
          </p:cNvPicPr>
          <p:nvPr/>
        </p:nvPicPr>
        <p:blipFill>
          <a:blip r:embed="rId5"/>
          <a:stretch>
            <a:fillRect/>
          </a:stretch>
        </p:blipFill>
        <p:spPr>
          <a:xfrm>
            <a:off x="7768135" y="3551745"/>
            <a:ext cx="3287794" cy="1919393"/>
          </a:xfrm>
          <a:prstGeom prst="rect">
            <a:avLst/>
          </a:prstGeom>
          <a:effectLst>
            <a:outerShdw blurRad="50800" dist="38100" dir="13500000" algn="br" rotWithShape="0">
              <a:prstClr val="black">
                <a:alpha val="40000"/>
              </a:prstClr>
            </a:outerShdw>
          </a:effectLst>
        </p:spPr>
      </p:pic>
      <p:sp>
        <p:nvSpPr>
          <p:cNvPr id="13" name="文本框 14"/>
          <p:cNvSpPr txBox="1"/>
          <p:nvPr/>
        </p:nvSpPr>
        <p:spPr>
          <a:xfrm>
            <a:off x="8347009" y="5618066"/>
            <a:ext cx="2247100" cy="453457"/>
          </a:xfrm>
          <a:prstGeom prst="rect">
            <a:avLst/>
          </a:prstGeom>
        </p:spPr>
        <p:txBody>
          <a:bodyPr wrap="square">
            <a:spAutoFit/>
          </a:bodyPr>
          <a:lstStyle>
            <a:defPPr>
              <a:defRPr lang="zh-CN"/>
            </a:defPPr>
            <a:lvl1pPr latinLnBrk="1">
              <a:lnSpc>
                <a:spcPct val="130000"/>
              </a:lnSpc>
              <a:defRPr sz="2000" b="1">
                <a:solidFill>
                  <a:srgbClr val="C00000"/>
                </a:solidFill>
                <a:latin typeface="微软雅黑" panose="020B0503020204020204" pitchFamily="34" charset="-122"/>
                <a:ea typeface="微软雅黑" panose="020B0503020204020204" pitchFamily="34" charset="-122"/>
                <a:cs typeface="Times New Roman" panose="02020503050405090304" pitchFamily="18" charset="0"/>
              </a:defRPr>
            </a:lvl1pPr>
          </a:lstStyle>
          <a:p>
            <a:r>
              <a:rPr lang="zh-CN" altLang="en-US" b="0" dirty="0">
                <a:solidFill>
                  <a:schemeClr val="tx1"/>
                </a:solidFill>
              </a:rPr>
              <a:t>神经网络暗门示意</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p:nvPr/>
        </p:nvSpPr>
        <p:spPr>
          <a:xfrm>
            <a:off x="1131376" y="136525"/>
            <a:ext cx="8022720" cy="7254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lumMod val="85000"/>
                    <a:lumOff val="15000"/>
                  </a:schemeClr>
                </a:solidFill>
              </a:rPr>
              <a:t>实验十七：</a:t>
            </a:r>
            <a:r>
              <a:rPr kumimoji="1" lang="zh-CN" altLang="en-US" dirty="0">
                <a:solidFill>
                  <a:schemeClr val="tx1">
                    <a:lumMod val="85000"/>
                    <a:lumOff val="15000"/>
                  </a:schemeClr>
                </a:solidFill>
                <a:sym typeface="+mn-ea"/>
              </a:rPr>
              <a:t>后门攻击与防御的实现</a:t>
            </a:r>
            <a:endParaRPr kumimoji="1" lang="zh-CN" altLang="en-US" dirty="0">
              <a:solidFill>
                <a:schemeClr val="tx1">
                  <a:lumMod val="85000"/>
                  <a:lumOff val="15000"/>
                </a:schemeClr>
              </a:solidFill>
            </a:endParaRPr>
          </a:p>
        </p:txBody>
      </p:sp>
      <p:sp>
        <p:nvSpPr>
          <p:cNvPr id="12" name="TextBox 11"/>
          <p:cNvSpPr txBox="1"/>
          <p:nvPr/>
        </p:nvSpPr>
        <p:spPr>
          <a:xfrm>
            <a:off x="9106535" y="136525"/>
            <a:ext cx="294259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13" name="文本框 8"/>
          <p:cNvSpPr txBox="1"/>
          <p:nvPr/>
        </p:nvSpPr>
        <p:spPr>
          <a:xfrm>
            <a:off x="676472" y="1175413"/>
            <a:ext cx="6162478" cy="2053896"/>
          </a:xfrm>
          <a:prstGeom prst="rect">
            <a:avLst/>
          </a:prstGeom>
          <a:noFill/>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1. </a:t>
            </a:r>
            <a:r>
              <a:rPr lang="zh-CN" altLang="en-US"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复现</a:t>
            </a:r>
            <a:r>
              <a:rPr lang="en-US" altLang="zh-CN" sz="2000" dirty="0" err="1">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BadNets</a:t>
            </a:r>
            <a:r>
              <a:rPr lang="zh-CN" altLang="en-US"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暗门方案：</a:t>
            </a:r>
            <a:r>
              <a:rPr lang="zh-CN"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不改变原有深度学习模型结构，向训练数据增加特定模式噪音，修改训练数据标签，没有遇到特定模式噪音时正常工作，遇到特定模式噪音数据输出与预定规则相匹配的错误行为</a:t>
            </a:r>
            <a:endParaRPr lang="en-US"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endParaRPr>
          </a:p>
        </p:txBody>
      </p:sp>
      <p:pic>
        <p:nvPicPr>
          <p:cNvPr id="14" name="Picture 13"/>
          <p:cNvPicPr>
            <a:picLocks noChangeAspect="1"/>
          </p:cNvPicPr>
          <p:nvPr/>
        </p:nvPicPr>
        <p:blipFill>
          <a:blip r:embed="rId3"/>
          <a:stretch>
            <a:fillRect/>
          </a:stretch>
        </p:blipFill>
        <p:spPr>
          <a:xfrm>
            <a:off x="7221578" y="1364891"/>
            <a:ext cx="4024272" cy="1458669"/>
          </a:xfrm>
          <a:prstGeom prst="rect">
            <a:avLst/>
          </a:prstGeom>
          <a:effectLst>
            <a:outerShdw blurRad="50800" dist="38100" dir="2700000" algn="tl" rotWithShape="0">
              <a:prstClr val="black">
                <a:alpha val="40000"/>
              </a:prstClr>
            </a:outerShdw>
          </a:effectLst>
        </p:spPr>
      </p:pic>
      <p:pic>
        <p:nvPicPr>
          <p:cNvPr id="7" name="Picture 6"/>
          <p:cNvPicPr>
            <a:picLocks noChangeAspect="1"/>
          </p:cNvPicPr>
          <p:nvPr/>
        </p:nvPicPr>
        <p:blipFill>
          <a:blip r:embed="rId4"/>
          <a:stretch>
            <a:fillRect/>
          </a:stretch>
        </p:blipFill>
        <p:spPr>
          <a:xfrm>
            <a:off x="2232563" y="4554107"/>
            <a:ext cx="7726874" cy="1544369"/>
          </a:xfrm>
          <a:prstGeom prst="rect">
            <a:avLst/>
          </a:prstGeom>
        </p:spPr>
      </p:pic>
      <p:sp>
        <p:nvSpPr>
          <p:cNvPr id="16" name="文本框 8"/>
          <p:cNvSpPr txBox="1"/>
          <p:nvPr/>
        </p:nvSpPr>
        <p:spPr>
          <a:xfrm>
            <a:off x="676471" y="3214999"/>
            <a:ext cx="10919783" cy="1161344"/>
          </a:xfrm>
          <a:prstGeom prst="rect">
            <a:avLst/>
          </a:prstGeom>
          <a:noFill/>
        </p:spPr>
        <p:txBody>
          <a:bodyPr wrap="square">
            <a:spAutoFit/>
          </a:bodyPr>
          <a:lstStyle/>
          <a:p>
            <a:pPr algn="just"/>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复现</a:t>
            </a:r>
            <a:r>
              <a:rPr lang="en-US"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Neural Cleanse</a:t>
            </a:r>
            <a:r>
              <a:rPr lang="zh-CN" altLang="en-US"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暗门防御方案：</a:t>
            </a:r>
            <a:r>
              <a:rPr lang="zh-CN"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指的是通过利用数据的独特属性或者精心设计的防御机制，来降低后门攻击的成功率</a:t>
            </a:r>
            <a:endParaRPr lang="en-US"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2" name="文本框 1"/>
          <p:cNvSpPr txBox="1"/>
          <p:nvPr/>
        </p:nvSpPr>
        <p:spPr>
          <a:xfrm>
            <a:off x="7221855" y="2816225"/>
            <a:ext cx="4023995" cy="398780"/>
          </a:xfrm>
          <a:prstGeom prst="rect">
            <a:avLst/>
          </a:prstGeom>
          <a:noFill/>
        </p:spPr>
        <p:txBody>
          <a:bodyPr wrap="square" rtlCol="0" anchor="t">
            <a:spAutoFit/>
          </a:bodyPr>
          <a:lstStyle/>
          <a:p>
            <a:pPr algn="ctr"/>
            <a:r>
              <a:rPr lang="zh-CN"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sym typeface="+mn-ea"/>
              </a:rPr>
              <a:t>处理后的图像</a:t>
            </a:r>
          </a:p>
        </p:txBody>
      </p:sp>
      <p:sp>
        <p:nvSpPr>
          <p:cNvPr id="3" name="文本框 2"/>
          <p:cNvSpPr txBox="1"/>
          <p:nvPr/>
        </p:nvSpPr>
        <p:spPr>
          <a:xfrm>
            <a:off x="2487295" y="6155690"/>
            <a:ext cx="7375525" cy="398780"/>
          </a:xfrm>
          <a:prstGeom prst="rect">
            <a:avLst/>
          </a:prstGeom>
          <a:noFill/>
        </p:spPr>
        <p:txBody>
          <a:bodyPr wrap="square" rtlCol="0" anchor="t">
            <a:spAutoFit/>
          </a:bodyPr>
          <a:lstStyle/>
          <a:p>
            <a:pPr algn="ctr"/>
            <a:r>
              <a:rPr lang="zh-CN" altLang="en-US"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sym typeface="+mn-ea"/>
              </a:rPr>
              <a:t>暗门防御方案</a:t>
            </a:r>
            <a:endParaRPr lang="en-US" alt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bg2-3713&amp;3764"/>
          <p:cNvSpPr/>
          <p:nvPr>
            <p:custDataLst>
              <p:tags r:id="rId1"/>
            </p:custDataLst>
          </p:nvPr>
        </p:nvSpPr>
        <p:spPr>
          <a:xfrm>
            <a:off x="402590" y="991235"/>
            <a:ext cx="6489065" cy="536194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752475" y="1478915"/>
            <a:ext cx="5775325" cy="4492625"/>
          </a:xfrm>
          <a:prstGeom prst="rect">
            <a:avLst/>
          </a:prstGeom>
        </p:spPr>
        <p:txBody>
          <a:bodyPr wrap="square">
            <a:spAutoFit/>
          </a:bodyPr>
          <a:lstStyle/>
          <a:p>
            <a:pPr lvl="0"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口令是最原始的登录方式，虽然手机验证码登录盛行，但口令验证协议仍被京东、淘宝等主流电商平台采用</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通过完整实现该身份认证协议，体验实现密码学库的乐趣，加深对身份验证安全协议的理解</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13" name="标题 1"/>
          <p:cNvSpPr>
            <a:spLocks noGrp="1"/>
          </p:cNvSpPr>
          <p:nvPr>
            <p:ph type="title"/>
          </p:nvPr>
        </p:nvSpPr>
        <p:spPr>
          <a:xfrm>
            <a:off x="1131376" y="136525"/>
            <a:ext cx="8022720" cy="725407"/>
          </a:xfrm>
        </p:spPr>
        <p:txBody>
          <a:bodyPr vert="horz" lIns="91440" tIns="45720" rIns="91440" bIns="45720" rtlCol="0" anchor="ctr">
            <a:normAutofit fontScale="90000"/>
          </a:bodyPr>
          <a:lstStyle/>
          <a:p>
            <a:r>
              <a:rPr kumimoji="1" lang="zh-CN" altLang="en-US" dirty="0"/>
              <a:t>实验二：基于口令的安全身份验证协议</a:t>
            </a:r>
          </a:p>
        </p:txBody>
      </p:sp>
      <p:sp>
        <p:nvSpPr>
          <p:cNvPr id="15" name="TextBox 14"/>
          <p:cNvSpPr txBox="1"/>
          <p:nvPr/>
        </p:nvSpPr>
        <p:spPr>
          <a:xfrm>
            <a:off x="9121775" y="136525"/>
            <a:ext cx="292735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grpSp>
        <p:nvGrpSpPr>
          <p:cNvPr id="9" name="组合 23"/>
          <p:cNvGrpSpPr/>
          <p:nvPr/>
        </p:nvGrpSpPr>
        <p:grpSpPr>
          <a:xfrm>
            <a:off x="705587" y="3309947"/>
            <a:ext cx="5822617" cy="1129998"/>
            <a:chOff x="1842470" y="2495052"/>
            <a:chExt cx="8613320" cy="1129998"/>
          </a:xfrm>
        </p:grpSpPr>
        <p:sp>
          <p:nvSpPr>
            <p:cNvPr id="10" name="矩形 24"/>
            <p:cNvSpPr/>
            <p:nvPr/>
          </p:nvSpPr>
          <p:spPr bwMode="auto">
            <a:xfrm flipV="1">
              <a:off x="1944773" y="2495052"/>
              <a:ext cx="8390176" cy="53169"/>
            </a:xfrm>
            <a:prstGeom prst="rect">
              <a:avLst/>
            </a:prstGeom>
            <a:solidFill>
              <a:srgbClr val="4A8AF5"/>
            </a:solidFill>
            <a:ln w="38100">
              <a:noFill/>
            </a:ln>
            <a:effectLst>
              <a:outerShdw blurRad="381000" dist="190500" dir="5400000" sx="90000" sy="9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180000" bIns="0" anchor="ctr"/>
            <a:lstStyle/>
            <a:p>
              <a:pPr algn="ctr">
                <a:defRPr/>
              </a:pPr>
              <a:endParaRPr kumimoji="0" lang="en-US" sz="2000" kern="0" dirty="0">
                <a:solidFill>
                  <a:srgbClr val="FFFFFF"/>
                </a:solidFill>
                <a:sym typeface="Arial" panose="020B0604020202090204" pitchFamily="34" charset="0"/>
              </a:endParaRPr>
            </a:p>
          </p:txBody>
        </p:sp>
        <p:cxnSp>
          <p:nvCxnSpPr>
            <p:cNvPr id="11" name="直线连接符 11"/>
            <p:cNvCxnSpPr/>
            <p:nvPr/>
          </p:nvCxnSpPr>
          <p:spPr>
            <a:xfrm>
              <a:off x="1944773" y="3625050"/>
              <a:ext cx="83901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文本框 14"/>
            <p:cNvSpPr txBox="1"/>
            <p:nvPr/>
          </p:nvSpPr>
          <p:spPr>
            <a:xfrm>
              <a:off x="1842470" y="2597625"/>
              <a:ext cx="8613320" cy="853567"/>
            </a:xfrm>
            <a:prstGeom prst="rect">
              <a:avLst/>
            </a:prstGeom>
            <a:noFill/>
          </p:spPr>
          <p:txBody>
            <a:bodyPr wrap="square" rtlCol="0">
              <a:spAutoFit/>
            </a:bodyPr>
            <a:lstStyle/>
            <a:p>
              <a:pPr lvl="0" algn="ctr" latinLnBrk="1">
                <a:lnSpc>
                  <a:spcPct val="130000"/>
                </a:lnSpc>
              </a:pPr>
              <a:r>
                <a:rPr lang="en-US" altLang="zh-CN" sz="2000" dirty="0" err="1">
                  <a:latin typeface="微软雅黑" panose="020B0503020204020204" pitchFamily="34" charset="-122"/>
                  <a:ea typeface="微软雅黑" panose="020B0503020204020204" pitchFamily="34" charset="-122"/>
                  <a:cs typeface="Times New Roman" panose="02020503050405090304" pitchFamily="18" charset="0"/>
                </a:rPr>
                <a:t>Bellovin</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-Merritt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协议诞生于贝尔实验室，被发表于</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92</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年的</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IEEE S&amp;P</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，是早期口令安全协议的代表</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p:txBody>
        </p:sp>
      </p:grpSp>
      <p:pic>
        <p:nvPicPr>
          <p:cNvPr id="6" name="Picture 5"/>
          <p:cNvPicPr>
            <a:picLocks noChangeAspect="1"/>
          </p:cNvPicPr>
          <p:nvPr/>
        </p:nvPicPr>
        <p:blipFill>
          <a:blip r:embed="rId4"/>
          <a:stretch>
            <a:fillRect/>
          </a:stretch>
        </p:blipFill>
        <p:spPr>
          <a:xfrm>
            <a:off x="7238365" y="1189355"/>
            <a:ext cx="3764280" cy="4865370"/>
          </a:xfrm>
          <a:prstGeom prst="rect">
            <a:avLst/>
          </a:prstGeom>
          <a:ln>
            <a:solidFill>
              <a:schemeClr val="tx1"/>
            </a:solidFill>
          </a:ln>
          <a:effectLst>
            <a:outerShdw blurRad="76200" dir="18900000" sy="23000" kx="-1200000" algn="bl" rotWithShape="0">
              <a:prstClr val="black">
                <a:alpha val="20000"/>
              </a:prstClr>
            </a:outerShdw>
          </a:effec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472440" y="805180"/>
            <a:ext cx="11719560" cy="5845175"/>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762000" y="1315085"/>
            <a:ext cx="5534297" cy="2854051"/>
          </a:xfrm>
          <a:prstGeom prst="rect">
            <a:avLst/>
          </a:prstGeom>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能</a:t>
            </a:r>
            <a:r>
              <a:rPr sz="2000" dirty="0" err="1">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够深入理解流量大模型的工作原理及其实际效果，加深对大模型和流量安全问题的认识，并掌握如何将大模型技术应用于网络安全领域</a:t>
            </a:r>
            <a:endParaRPr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开发一种基于流量大模型的网络威胁检测与分析系统，帮助大模型实现文</a:t>
            </a:r>
            <a:r>
              <a:rPr 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本</a:t>
            </a:r>
            <a:r>
              <a:rPr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与流量模态的对齐</a:t>
            </a:r>
            <a:endParaRPr lang="zh-CN" sz="2000"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11" name="标题 1"/>
          <p:cNvSpPr txBox="1"/>
          <p:nvPr/>
        </p:nvSpPr>
        <p:spPr>
          <a:xfrm>
            <a:off x="1131376" y="136525"/>
            <a:ext cx="8022720" cy="725407"/>
          </a:xfrm>
          <a:prstGeom prst="rect">
            <a:avLst/>
          </a:prstGeom>
        </p:spPr>
        <p:txBody>
          <a:bodyPr vert="horz" lIns="91440" tIns="45720" rIns="91440" bIns="45720" rtlCol="0" anchor="ctr">
            <a:normAutofit fontScale="80000" lnSpcReduction="10000"/>
          </a:bodyPr>
          <a:lstStyle>
            <a:lvl1pPr algn="l" defTabSz="914400" rtl="0" eaLnBrk="1" latinLnBrk="0" hangingPunct="1">
              <a:lnSpc>
                <a:spcPct val="90000"/>
              </a:lnSpc>
              <a:spcBef>
                <a:spcPct val="0"/>
              </a:spcBef>
              <a:buNone/>
              <a:defRPr sz="4000" b="1" kern="1200">
                <a:solidFill>
                  <a:srgbClr val="C00000"/>
                </a:solidFill>
                <a:latin typeface="微软雅黑" panose="020B0503020204020204" pitchFamily="34" charset="-122"/>
                <a:ea typeface="微软雅黑" panose="020B0503020204020204" pitchFamily="34" charset="-122"/>
                <a:cs typeface="+mj-cs"/>
              </a:defRPr>
            </a:lvl1pPr>
          </a:lstStyle>
          <a:p>
            <a:r>
              <a:rPr kumimoji="1" lang="zh-CN" altLang="en-US" dirty="0">
                <a:solidFill>
                  <a:schemeClr val="tx1">
                    <a:lumMod val="85000"/>
                    <a:lumOff val="15000"/>
                  </a:schemeClr>
                </a:solidFill>
              </a:rPr>
              <a:t>实验十八：</a:t>
            </a:r>
            <a:r>
              <a:rPr kumimoji="1" dirty="0" err="1">
                <a:solidFill>
                  <a:schemeClr val="tx1">
                    <a:lumMod val="85000"/>
                    <a:lumOff val="15000"/>
                  </a:schemeClr>
                </a:solidFill>
              </a:rPr>
              <a:t>流量大模型的流量检测能力实现</a:t>
            </a:r>
            <a:endParaRPr kumimoji="1" dirty="0">
              <a:solidFill>
                <a:schemeClr val="tx1">
                  <a:lumMod val="85000"/>
                  <a:lumOff val="15000"/>
                </a:schemeClr>
              </a:solidFill>
            </a:endParaRPr>
          </a:p>
        </p:txBody>
      </p:sp>
      <p:sp>
        <p:nvSpPr>
          <p:cNvPr id="7" name="TextBox 6"/>
          <p:cNvSpPr txBox="1"/>
          <p:nvPr/>
        </p:nvSpPr>
        <p:spPr>
          <a:xfrm>
            <a:off x="693029" y="4309860"/>
            <a:ext cx="5799768" cy="1821589"/>
          </a:xfrm>
          <a:prstGeom prst="rect">
            <a:avLst/>
          </a:prstGeom>
          <a:noFill/>
        </p:spPr>
        <p:txBody>
          <a:bodyPr wrap="square">
            <a:spAutoFit/>
          </a:bodyPr>
          <a:lstStyle/>
          <a:p>
            <a:pPr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实验资料：</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marL="342900" indent="-342900" latinLnBrk="1">
              <a:lnSpc>
                <a:spcPct val="130000"/>
              </a:lnSpc>
              <a:buAutoNum type="arabicPeriod"/>
            </a:pPr>
            <a:r>
              <a:rPr lang="en-US" altLang="zh-CN"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ChatGLM2-6B </a:t>
            </a:r>
          </a:p>
          <a:p>
            <a:pPr latinLnBrk="1">
              <a:lnSpc>
                <a:spcPct val="130000"/>
              </a:lnSpc>
            </a:pPr>
            <a:r>
              <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hlinkClick r:id="rId4"/>
              </a:rPr>
              <a:t>https://github.com/THUDM/ChatGLM2-6B</a:t>
            </a:r>
          </a:p>
          <a:p>
            <a:pPr lvl="0" latinLnBrk="1">
              <a:lnSpc>
                <a:spcPct val="130000"/>
              </a:lnSpc>
            </a:pPr>
            <a:r>
              <a:rPr lang="en-US" altLang="zh-CN"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rPr>
              <a:t>大模型微调框架项目代码：</a:t>
            </a:r>
            <a:endParaRPr lang="en-US" altLang="zh-CN" dirty="0">
              <a:solidFill>
                <a:srgbClr val="0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latinLnBrk="1">
              <a:lnSpc>
                <a:spcPct val="130000"/>
              </a:lnSpc>
            </a:pPr>
            <a:r>
              <a:rPr lang="en-US" altLang="zh-CN" sz="1600"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hlinkClick r:id="rId5"/>
              </a:rPr>
              <a:t>https://github.com/ZGC-LLM-Safety/TrafficLLM</a:t>
            </a:r>
          </a:p>
        </p:txBody>
      </p:sp>
      <p:sp>
        <p:nvSpPr>
          <p:cNvPr id="15" name="TextBox 11"/>
          <p:cNvSpPr txBox="1"/>
          <p:nvPr/>
        </p:nvSpPr>
        <p:spPr>
          <a:xfrm>
            <a:off x="9161780" y="136525"/>
            <a:ext cx="288671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r>
              <a:rPr lang="zh-CN" altLang="en-US" dirty="0">
                <a:solidFill>
                  <a:schemeClr val="accent4"/>
                </a:solidFill>
                <a:sym typeface="+mn-ea"/>
              </a:rPr>
              <a:t>★</a:t>
            </a:r>
            <a:endParaRPr lang="zh-CN" altLang="en-US" dirty="0">
              <a:solidFill>
                <a:schemeClr val="accent4"/>
              </a:solidFill>
            </a:endParaRPr>
          </a:p>
        </p:txBody>
      </p:sp>
      <p:sp>
        <p:nvSpPr>
          <p:cNvPr id="6" name="矩形 5"/>
          <p:cNvSpPr/>
          <p:nvPr/>
        </p:nvSpPr>
        <p:spPr>
          <a:xfrm>
            <a:off x="6609715" y="1441450"/>
            <a:ext cx="5264422" cy="5169535"/>
          </a:xfrm>
          <a:prstGeom prst="rect">
            <a:avLst/>
          </a:prstGeom>
        </p:spPr>
        <p:txBody>
          <a:bodyPr wrap="square">
            <a:spAutoFit/>
          </a:bodyPr>
          <a:lstStyle/>
          <a:p>
            <a:pPr marL="457200" indent="-457200" algn="just" latinLnBrk="1">
              <a:lnSpc>
                <a:spcPct val="150000"/>
              </a:lnSpc>
              <a:buAutoNum type="arabicPeriod"/>
            </a:pPr>
            <a:r>
              <a:rPr sz="2000" dirty="0">
                <a:solidFill>
                  <a:schemeClr val="tx1"/>
                </a:solidFill>
                <a:latin typeface="微软雅黑" panose="020B0503020204020204" pitchFamily="34" charset="-122"/>
                <a:ea typeface="微软雅黑" panose="020B0503020204020204" pitchFamily="34" charset="-122"/>
                <a:cs typeface="Times New Roman" panose="02020503050405090304" pitchFamily="18" charset="0"/>
              </a:rPr>
              <a:t>下载开源大模型的基座模型参数</a:t>
            </a:r>
            <a:r>
              <a:rPr lang="zh-CN" sz="2000" dirty="0">
                <a:solidFill>
                  <a:schemeClr val="tx1"/>
                </a:solidFill>
                <a:latin typeface="微软雅黑" panose="020B0503020204020204" pitchFamily="34" charset="-122"/>
                <a:ea typeface="微软雅黑" panose="020B0503020204020204" pitchFamily="34" charset="-122"/>
                <a:cs typeface="Times New Roman" panose="02020503050405090304" pitchFamily="18" charset="0"/>
              </a:rPr>
              <a:t>，微调框架项目代码，依赖库，文本指令数据集，流量数据集</a:t>
            </a:r>
          </a:p>
          <a:p>
            <a:pPr marL="457200" indent="-457200" algn="just" latinLnBrk="1">
              <a:lnSpc>
                <a:spcPct val="150000"/>
              </a:lnSpc>
              <a:buAutoNum type="arabicPeriod"/>
            </a:pPr>
            <a:r>
              <a:rPr lang="zh-CN" sz="2000" dirty="0">
                <a:solidFill>
                  <a:schemeClr val="tx1"/>
                </a:solidFill>
                <a:latin typeface="微软雅黑" panose="020B0503020204020204" pitchFamily="34" charset="-122"/>
                <a:ea typeface="微软雅黑" panose="020B0503020204020204" pitchFamily="34" charset="-122"/>
                <a:cs typeface="Times New Roman" panose="02020503050405090304" pitchFamily="18" charset="0"/>
              </a:rPr>
              <a:t>配置指令微调阶段的训练参数，并进行指令微调</a:t>
            </a:r>
          </a:p>
          <a:p>
            <a:pPr marL="457200" indent="-457200" algn="just" latinLnBrk="1">
              <a:lnSpc>
                <a:spcPct val="150000"/>
              </a:lnSpc>
              <a:buAutoNum type="arabicPeriod"/>
            </a:pPr>
            <a:r>
              <a:rPr lang="zh-CN" sz="2000" dirty="0">
                <a:latin typeface="微软雅黑" panose="020B0503020204020204" pitchFamily="34" charset="-122"/>
                <a:ea typeface="微软雅黑" panose="020B0503020204020204" pitchFamily="34" charset="-122"/>
                <a:cs typeface="Times New Roman" panose="02020503050405090304" pitchFamily="18" charset="0"/>
                <a:sym typeface="+mn-ea"/>
              </a:rPr>
              <a:t>配置任务微调阶段的训练参数，并进行任务微调</a:t>
            </a:r>
          </a:p>
          <a:p>
            <a:pPr marL="457200" indent="-457200" algn="just" latinLnBrk="1">
              <a:lnSpc>
                <a:spcPct val="150000"/>
              </a:lnSpc>
              <a:buAutoNum type="arabicPeriod"/>
            </a:pPr>
            <a:r>
              <a:rPr lang="zh-CN" sz="2000" dirty="0">
                <a:solidFill>
                  <a:schemeClr val="tx1"/>
                </a:solidFill>
                <a:latin typeface="微软雅黑" panose="020B0503020204020204" pitchFamily="34" charset="-122"/>
                <a:ea typeface="微软雅黑" panose="020B0503020204020204" pitchFamily="34" charset="-122"/>
                <a:cs typeface="Times New Roman" panose="02020503050405090304" pitchFamily="18" charset="0"/>
              </a:rPr>
              <a:t>评估流量大模型在具体任务上的检测效果</a:t>
            </a:r>
          </a:p>
          <a:p>
            <a:pPr marL="457200" indent="-457200" algn="just" latinLnBrk="1">
              <a:lnSpc>
                <a:spcPct val="150000"/>
              </a:lnSpc>
              <a:buAutoNum type="arabicPeriod"/>
            </a:pPr>
            <a:r>
              <a:rPr lang="zh-CN" sz="2000" dirty="0">
                <a:solidFill>
                  <a:schemeClr val="tx1"/>
                </a:solidFill>
                <a:latin typeface="微软雅黑" panose="020B0503020204020204" pitchFamily="34" charset="-122"/>
                <a:ea typeface="微软雅黑" panose="020B0503020204020204" pitchFamily="34" charset="-122"/>
                <a:cs typeface="Times New Roman" panose="02020503050405090304" pitchFamily="18" charset="0"/>
              </a:rPr>
              <a:t>修改配置文件中指令微调模型和任务微调模型的存储路径，以备模型推理使用</a:t>
            </a:r>
          </a:p>
          <a:p>
            <a:pPr marL="457200" indent="-457200" algn="just" latinLnBrk="1">
              <a:lnSpc>
                <a:spcPct val="150000"/>
              </a:lnSpc>
              <a:buAutoNum type="arabicPeriod"/>
            </a:pPr>
            <a:r>
              <a:rPr lang="zh-CN" sz="2000" dirty="0">
                <a:solidFill>
                  <a:schemeClr val="tx1"/>
                </a:solidFill>
                <a:latin typeface="微软雅黑" panose="020B0503020204020204" pitchFamily="34" charset="-122"/>
                <a:ea typeface="微软雅黑" panose="020B0503020204020204" pitchFamily="34" charset="-122"/>
                <a:cs typeface="Times New Roman" panose="02020503050405090304" pitchFamily="18" charset="0"/>
              </a:rPr>
              <a:t>完成流量大模型的对话环境部署</a:t>
            </a:r>
          </a:p>
        </p:txBody>
      </p:sp>
      <p:sp>
        <p:nvSpPr>
          <p:cNvPr id="10" name="文本框 9"/>
          <p:cNvSpPr txBox="1"/>
          <p:nvPr/>
        </p:nvSpPr>
        <p:spPr>
          <a:xfrm>
            <a:off x="6584315" y="1164590"/>
            <a:ext cx="1743075" cy="400110"/>
          </a:xfrm>
          <a:prstGeom prst="rect">
            <a:avLst/>
          </a:prstGeom>
          <a:noFill/>
        </p:spPr>
        <p:txBody>
          <a:bodyPr wrap="square" rtlCol="0" anchor="t">
            <a:spAutoFit/>
          </a:bodyPr>
          <a:lstStyle/>
          <a:p>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sym typeface="+mn-ea"/>
              </a:rPr>
              <a:t>实验步骤：</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402590" y="984885"/>
            <a:ext cx="6154420" cy="569595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812800" y="1469769"/>
            <a:ext cx="5486924" cy="4814588"/>
          </a:xfrm>
          <a:prstGeom prst="rect">
            <a:avLst/>
          </a:prstGeom>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根据交互图完全实现该协议：</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1.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通过</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TCP</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套接字进行传输， 用</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2</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个进程模拟交互流程，建立安全信道，并加密传输信息</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不限定编程语言，具体对称</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非对称加密方案自选，可以使用</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AES/RSA</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等基础密码学库中的实现</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实验资料：</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1. </a:t>
            </a:r>
            <a:r>
              <a:rPr lang="en-US" altLang="zh-CN" sz="2000" dirty="0" err="1">
                <a:latin typeface="微软雅黑" panose="020B0503020204020204" pitchFamily="34" charset="-122"/>
                <a:ea typeface="微软雅黑" panose="020B0503020204020204" pitchFamily="34" charset="-122"/>
                <a:cs typeface="Times New Roman" panose="02020503050405090304" pitchFamily="18" charset="0"/>
              </a:rPr>
              <a:t>Bellovin</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-Merritt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协议原始文章：</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rPr>
              <a:t>https://ieeexplore.ieee.org/document/213269</a:t>
            </a:r>
          </a:p>
          <a:p>
            <a:pPr algn="just" latinLnBrk="1">
              <a:lnSpc>
                <a:spcPct val="130000"/>
              </a:lnSpc>
            </a:pPr>
            <a:endParaRPr lang="zh-CN" altLang="en-US" sz="2000" dirty="0">
              <a:latin typeface="微软雅黑" panose="020B0503020204020204" pitchFamily="34" charset="-122"/>
              <a:ea typeface="微软雅黑" panose="020B0503020204020204" pitchFamily="34" charset="-122"/>
              <a:cs typeface="Times New Roman" panose="02020503050405090304" pitchFamily="18" charset="0"/>
            </a:endParaRPr>
          </a:p>
        </p:txBody>
      </p:sp>
      <p:sp>
        <p:nvSpPr>
          <p:cNvPr id="13" name="标题 1"/>
          <p:cNvSpPr>
            <a:spLocks noGrp="1"/>
          </p:cNvSpPr>
          <p:nvPr>
            <p:ph type="title"/>
          </p:nvPr>
        </p:nvSpPr>
        <p:spPr>
          <a:xfrm>
            <a:off x="1131376" y="136525"/>
            <a:ext cx="8022720" cy="725407"/>
          </a:xfrm>
        </p:spPr>
        <p:txBody>
          <a:bodyPr vert="horz" lIns="91440" tIns="45720" rIns="91440" bIns="45720" rtlCol="0" anchor="ctr">
            <a:normAutofit fontScale="90000"/>
          </a:bodyPr>
          <a:lstStyle/>
          <a:p>
            <a:r>
              <a:rPr kumimoji="1" lang="zh-CN" altLang="en-US" dirty="0"/>
              <a:t>实验二：基于口令的安全身份验证协议</a:t>
            </a:r>
          </a:p>
        </p:txBody>
      </p:sp>
      <p:sp>
        <p:nvSpPr>
          <p:cNvPr id="15" name="TextBox 14"/>
          <p:cNvSpPr txBox="1"/>
          <p:nvPr/>
        </p:nvSpPr>
        <p:spPr>
          <a:xfrm>
            <a:off x="9112250" y="136525"/>
            <a:ext cx="2936875"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7" name="TextBox 6"/>
          <p:cNvSpPr txBox="1"/>
          <p:nvPr/>
        </p:nvSpPr>
        <p:spPr>
          <a:xfrm>
            <a:off x="6879558" y="1647778"/>
            <a:ext cx="5069840" cy="417358"/>
          </a:xfrm>
          <a:prstGeom prst="rect">
            <a:avLst/>
          </a:prstGeom>
          <a:noFill/>
        </p:spPr>
        <p:txBody>
          <a:bodyPr wrap="square">
            <a:spAutoFit/>
          </a:bodyPr>
          <a:lstStyle/>
          <a:p>
            <a:pPr lvl="0" algn="ctr" latinLnBrk="1">
              <a:lnSpc>
                <a:spcPct val="130000"/>
              </a:lnSpc>
            </a:pPr>
            <a:r>
              <a:rPr lang="en-US" altLang="zh-CN" sz="1800" dirty="0" err="1">
                <a:latin typeface="微软雅黑" panose="020B0503020204020204" pitchFamily="34" charset="-122"/>
                <a:ea typeface="微软雅黑" panose="020B0503020204020204" pitchFamily="34" charset="-122"/>
                <a:cs typeface="Times New Roman" panose="02020503050405090304" pitchFamily="18" charset="0"/>
              </a:rPr>
              <a:t>Bellovin</a:t>
            </a:r>
            <a:r>
              <a:rPr lang="en-US" altLang="zh-CN" sz="1800" dirty="0">
                <a:latin typeface="微软雅黑" panose="020B0503020204020204" pitchFamily="34" charset="-122"/>
                <a:ea typeface="微软雅黑" panose="020B0503020204020204" pitchFamily="34" charset="-122"/>
                <a:cs typeface="Times New Roman" panose="02020503050405090304" pitchFamily="18" charset="0"/>
              </a:rPr>
              <a:t>-Merritt </a:t>
            </a:r>
            <a:r>
              <a:rPr lang="zh-CN" altLang="en-US" dirty="0">
                <a:latin typeface="微软雅黑" panose="020B0503020204020204" pitchFamily="34" charset="-122"/>
                <a:ea typeface="微软雅黑" panose="020B0503020204020204" pitchFamily="34" charset="-122"/>
                <a:cs typeface="Times New Roman" panose="02020503050405090304" pitchFamily="18" charset="0"/>
              </a:rPr>
              <a:t>协议的交互流程图</a:t>
            </a:r>
            <a:endParaRPr lang="en-US" altLang="zh-CN" sz="1800" b="1" dirty="0">
              <a:latin typeface="微软雅黑" panose="020B0503020204020204" pitchFamily="34" charset="-122"/>
              <a:ea typeface="微软雅黑" panose="020B0503020204020204" pitchFamily="34" charset="-122"/>
              <a:cs typeface="Times New Roman" panose="02020503050405090304" pitchFamily="18" charset="0"/>
            </a:endParaRPr>
          </a:p>
        </p:txBody>
      </p:sp>
      <p:pic>
        <p:nvPicPr>
          <p:cNvPr id="6" name="Picture 5"/>
          <p:cNvPicPr>
            <a:picLocks noChangeAspect="1"/>
          </p:cNvPicPr>
          <p:nvPr/>
        </p:nvPicPr>
        <p:blipFill>
          <a:blip r:embed="rId4"/>
          <a:stretch>
            <a:fillRect/>
          </a:stretch>
        </p:blipFill>
        <p:spPr>
          <a:xfrm>
            <a:off x="6666865" y="2491740"/>
            <a:ext cx="5370830" cy="2996565"/>
          </a:xfrm>
          <a:prstGeom prst="rect">
            <a:avLst/>
          </a:prstGeom>
          <a:effectLst>
            <a:outerShdw blurRad="50800" dist="38100" dir="2700000" algn="tl" rotWithShape="0">
              <a:prstClr val="black">
                <a:alpha val="40000"/>
              </a:prst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527050" y="862330"/>
            <a:ext cx="5923280" cy="569595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768985" y="1438910"/>
            <a:ext cx="5501186" cy="4454489"/>
          </a:xfrm>
          <a:prstGeom prst="rect">
            <a:avLst/>
          </a:prstGeom>
        </p:spPr>
        <p:txBody>
          <a:bodyPr wrap="square">
            <a:spAutoFit/>
          </a:bodyPr>
          <a:lstStyle/>
          <a:p>
            <a:pPr lvl="0"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掌握</a:t>
            </a:r>
            <a:r>
              <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PKI</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的原理和证书使用，加深对网络安全问题的认识，了解如何</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增加通信安全性</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1. </a:t>
            </a:r>
            <a:r>
              <a:rPr lang="zh-CN" altLang="zh-CN" sz="2000" dirty="0">
                <a:latin typeface="微软雅黑" panose="020B0503020204020204" pitchFamily="34" charset="-122"/>
                <a:ea typeface="微软雅黑" panose="020B0503020204020204" pitchFamily="34" charset="-122"/>
                <a:cs typeface="Times New Roman" panose="02020503050405090304" pitchFamily="18" charset="0"/>
              </a:rPr>
              <a:t>通过</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OpenSSH</a:t>
            </a:r>
            <a:r>
              <a:rPr lang="zh-CN" altLang="zh-CN" sz="2000" dirty="0">
                <a:latin typeface="微软雅黑" panose="020B0503020204020204" pitchFamily="34" charset="-122"/>
                <a:ea typeface="微软雅黑" panose="020B0503020204020204" pitchFamily="34" charset="-122"/>
                <a:cs typeface="Times New Roman" panose="02020503050405090304" pitchFamily="18" charset="0"/>
              </a:rPr>
              <a:t>工具生成公私钥对</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，并能将公钥传到自己的远程服务器，使用密钥对通过</a:t>
            </a:r>
            <a:r>
              <a:rPr lang="en-US" altLang="zh-CN" sz="2000" dirty="0" err="1">
                <a:latin typeface="微软雅黑" panose="020B0503020204020204" pitchFamily="34" charset="-122"/>
                <a:ea typeface="微软雅黑" panose="020B0503020204020204" pitchFamily="34" charset="-122"/>
                <a:cs typeface="Times New Roman" panose="02020503050405090304" pitchFamily="18" charset="0"/>
              </a:rPr>
              <a:t>ssh</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的方式安全访问远程服务器</a:t>
            </a:r>
            <a:endPar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编写一个属于自己的简单网站，并通过</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nginx</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或者</a:t>
            </a:r>
            <a:r>
              <a:rPr lang="en-US" altLang="zh-CN" sz="2000" dirty="0" err="1">
                <a:latin typeface="微软雅黑" panose="020B0503020204020204" pitchFamily="34" charset="-122"/>
                <a:ea typeface="微软雅黑" panose="020B0503020204020204" pitchFamily="34" charset="-122"/>
                <a:cs typeface="Times New Roman" panose="02020503050405090304" pitchFamily="18" charset="0"/>
              </a:rPr>
              <a:t>apache</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添加</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https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协议，如果有域名可以通过阿里云申请对应的证书</a:t>
            </a:r>
            <a:endParaRPr kumimoji="0" lang="en-US" altLang="zh-CN"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pic>
        <p:nvPicPr>
          <p:cNvPr id="10" name="图片 9"/>
          <p:cNvPicPr/>
          <p:nvPr/>
        </p:nvPicPr>
        <p:blipFill rotWithShape="1">
          <a:blip r:embed="rId4"/>
          <a:srcRect l="7223" t="5286" r="2299" b="9536"/>
          <a:stretch>
            <a:fillRect/>
          </a:stretch>
        </p:blipFill>
        <p:spPr bwMode="auto">
          <a:xfrm>
            <a:off x="6722745" y="2755900"/>
            <a:ext cx="4869815" cy="2461260"/>
          </a:xfrm>
          <a:prstGeom prst="rect">
            <a:avLst/>
          </a:prstGeom>
          <a:ln>
            <a:noFill/>
          </a:ln>
        </p:spPr>
      </p:pic>
      <p:sp>
        <p:nvSpPr>
          <p:cNvPr id="11" name="标题 1"/>
          <p:cNvSpPr>
            <a:spLocks noGrp="1"/>
          </p:cNvSpPr>
          <p:nvPr>
            <p:ph type="title"/>
          </p:nvPr>
        </p:nvSpPr>
        <p:spPr>
          <a:xfrm>
            <a:off x="1131376" y="136525"/>
            <a:ext cx="8022720" cy="725407"/>
          </a:xfrm>
        </p:spPr>
        <p:txBody>
          <a:bodyPr vert="horz" lIns="91440" tIns="45720" rIns="91440" bIns="45720" rtlCol="0" anchor="ctr">
            <a:normAutofit/>
          </a:bodyPr>
          <a:lstStyle/>
          <a:p>
            <a:r>
              <a:rPr kumimoji="1" lang="zh-CN" altLang="en-US" dirty="0">
                <a:solidFill>
                  <a:schemeClr val="tx1"/>
                </a:solidFill>
              </a:rPr>
              <a:t>实验三：</a:t>
            </a:r>
            <a:r>
              <a:rPr kumimoji="1" lang="zh-CN" altLang="en-US" dirty="0">
                <a:solidFill>
                  <a:schemeClr val="tx1">
                    <a:lumMod val="85000"/>
                    <a:lumOff val="15000"/>
                  </a:schemeClr>
                </a:solidFill>
              </a:rPr>
              <a:t>数字证书综合使用</a:t>
            </a:r>
          </a:p>
        </p:txBody>
      </p:sp>
      <p:sp>
        <p:nvSpPr>
          <p:cNvPr id="12" name="TextBox 11"/>
          <p:cNvSpPr txBox="1"/>
          <p:nvPr/>
        </p:nvSpPr>
        <p:spPr>
          <a:xfrm>
            <a:off x="8975725" y="136525"/>
            <a:ext cx="3073400" cy="725170"/>
          </a:xfrm>
          <a:prstGeom prst="rect">
            <a:avLst/>
          </a:prstGeom>
        </p:spPr>
        <p:txBody>
          <a:bodyPr vert="horz" lIns="91440" tIns="45720" rIns="91440" bIns="45720" rtlCol="0" anchor="ctr">
            <a:normAutofit/>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13" name="矩形 3"/>
          <p:cNvSpPr/>
          <p:nvPr/>
        </p:nvSpPr>
        <p:spPr>
          <a:xfrm>
            <a:off x="6699677" y="1347339"/>
            <a:ext cx="4887491" cy="52993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0"/>
          <p:cNvPicPr/>
          <p:nvPr/>
        </p:nvPicPr>
        <p:blipFill>
          <a:blip r:embed="rId5"/>
          <a:stretch>
            <a:fillRect/>
          </a:stretch>
        </p:blipFill>
        <p:spPr>
          <a:xfrm>
            <a:off x="7276257" y="5563518"/>
            <a:ext cx="3734366" cy="780453"/>
          </a:xfrm>
          <a:prstGeom prst="rect">
            <a:avLst/>
          </a:prstGeom>
        </p:spPr>
      </p:pic>
      <p:pic>
        <p:nvPicPr>
          <p:cNvPr id="4" name="图片 3"/>
          <p:cNvPicPr/>
          <p:nvPr/>
        </p:nvPicPr>
        <p:blipFill>
          <a:blip r:embed="rId6">
            <a:extLst>
              <a:ext uri="{28A0092B-C50C-407E-A947-70E740481C1C}">
                <a14:useLocalDpi xmlns:a14="http://schemas.microsoft.com/office/drawing/2010/main" val="0"/>
              </a:ext>
            </a:extLst>
          </a:blip>
          <a:srcRect t="3640"/>
          <a:stretch>
            <a:fillRect/>
          </a:stretch>
        </p:blipFill>
        <p:spPr>
          <a:xfrm>
            <a:off x="6700601" y="1030976"/>
            <a:ext cx="4887491" cy="1332973"/>
          </a:xfrm>
          <a:prstGeom prst="rect">
            <a:avLst/>
          </a:prstGeom>
          <a:ln>
            <a:noFill/>
          </a:ln>
        </p:spPr>
      </p:pic>
      <p:sp>
        <p:nvSpPr>
          <p:cNvPr id="5" name="矩形 3"/>
          <p:cNvSpPr/>
          <p:nvPr/>
        </p:nvSpPr>
        <p:spPr>
          <a:xfrm>
            <a:off x="6722537" y="996819"/>
            <a:ext cx="4887491" cy="52993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6699885" y="2362835"/>
            <a:ext cx="4930775" cy="398780"/>
          </a:xfrm>
          <a:prstGeom prst="rect">
            <a:avLst/>
          </a:prstGeom>
          <a:noFill/>
        </p:spPr>
        <p:txBody>
          <a:bodyPr wrap="square" rtlCol="0" anchor="t">
            <a:spAutoFit/>
          </a:bodyPr>
          <a:lstStyle/>
          <a:p>
            <a:pPr algn="ctr"/>
            <a:r>
              <a:rPr lang="zh-CN" sz="2000" dirty="0">
                <a:latin typeface="微软雅黑" panose="020B0503020204020204" pitchFamily="34" charset="-122"/>
                <a:ea typeface="微软雅黑" panose="020B0503020204020204" pitchFamily="34" charset="-122"/>
                <a:cs typeface="Times New Roman" panose="02020503050405090304" pitchFamily="18" charset="0"/>
                <a:sym typeface="+mn-ea"/>
              </a:rPr>
              <a:t>生成的公私钥对</a:t>
            </a:r>
          </a:p>
        </p:txBody>
      </p:sp>
      <p:sp>
        <p:nvSpPr>
          <p:cNvPr id="7" name="文本框 6"/>
          <p:cNvSpPr txBox="1"/>
          <p:nvPr/>
        </p:nvSpPr>
        <p:spPr>
          <a:xfrm>
            <a:off x="6722745" y="5172075"/>
            <a:ext cx="4869815" cy="398780"/>
          </a:xfrm>
          <a:prstGeom prst="rect">
            <a:avLst/>
          </a:prstGeom>
          <a:noFill/>
        </p:spPr>
        <p:txBody>
          <a:bodyPr wrap="square" rtlCol="0" anchor="t">
            <a:spAutoFit/>
          </a:bodyPr>
          <a:lstStyle/>
          <a:p>
            <a:pPr algn="ctr"/>
            <a:r>
              <a:rPr lang="zh-CN" sz="2000" dirty="0">
                <a:latin typeface="微软雅黑" panose="020B0503020204020204" pitchFamily="34" charset="-122"/>
                <a:ea typeface="微软雅黑" panose="020B0503020204020204" pitchFamily="34" charset="-122"/>
                <a:cs typeface="Times New Roman" panose="02020503050405090304" pitchFamily="18" charset="0"/>
                <a:sym typeface="+mn-ea"/>
              </a:rPr>
              <a:t>为服务器配置公私钥访问</a:t>
            </a:r>
          </a:p>
        </p:txBody>
      </p:sp>
      <p:sp>
        <p:nvSpPr>
          <p:cNvPr id="8" name="文本框 7"/>
          <p:cNvSpPr txBox="1"/>
          <p:nvPr/>
        </p:nvSpPr>
        <p:spPr>
          <a:xfrm>
            <a:off x="6760845" y="6313805"/>
            <a:ext cx="4869815" cy="398780"/>
          </a:xfrm>
          <a:prstGeom prst="rect">
            <a:avLst/>
          </a:prstGeom>
          <a:noFill/>
        </p:spPr>
        <p:txBody>
          <a:bodyPr wrap="square" rtlCol="0" anchor="t">
            <a:spAutoFit/>
          </a:bodyPr>
          <a:lstStyle/>
          <a:p>
            <a:pPr algn="ctr"/>
            <a:r>
              <a:rPr lang="zh-CN" sz="2000" dirty="0">
                <a:latin typeface="微软雅黑" panose="020B0503020204020204" pitchFamily="34" charset="-122"/>
                <a:ea typeface="微软雅黑" panose="020B0503020204020204" pitchFamily="34" charset="-122"/>
                <a:cs typeface="Times New Roman" panose="02020503050405090304" pitchFamily="18" charset="0"/>
                <a:sym typeface="+mn-ea"/>
              </a:rPr>
              <a:t>为网站配置</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sym typeface="+mn-ea"/>
              </a:rPr>
              <a:t>https</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sym typeface="+mn-ea"/>
              </a:rPr>
              <a:t>证书</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bg2-3713&amp;3764"/>
          <p:cNvSpPr/>
          <p:nvPr>
            <p:custDataLst>
              <p:tags r:id="rId1"/>
            </p:custDataLst>
          </p:nvPr>
        </p:nvSpPr>
        <p:spPr>
          <a:xfrm>
            <a:off x="402590" y="934085"/>
            <a:ext cx="6110605" cy="561467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702491" y="1890684"/>
            <a:ext cx="5486924" cy="3654270"/>
          </a:xfrm>
          <a:prstGeom prst="rect">
            <a:avLst/>
          </a:prstGeom>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zh-CN" altLang="en-US" sz="2000" dirty="0">
                <a:latin typeface="微软雅黑" panose="020B0503020204020204" pitchFamily="34" charset="-122"/>
                <a:ea typeface="微软雅黑" panose="020B0503020204020204" pitchFamily="34" charset="-122"/>
              </a:rPr>
              <a:t>在电子投票系统中，由于统计票数是使用加法累加票数进行统计的，因此具有加法同态性质的 </a:t>
            </a:r>
            <a:r>
              <a:rPr lang="en-US" altLang="zh-CN" sz="2000" dirty="0" err="1">
                <a:latin typeface="微软雅黑" panose="020B0503020204020204" pitchFamily="34" charset="-122"/>
                <a:ea typeface="微软雅黑" panose="020B0503020204020204" pitchFamily="34" charset="-122"/>
              </a:rPr>
              <a:t>Paillier</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算法可被应用于实现匿名的电子投票系统，以保护投票人的投票信息</a:t>
            </a:r>
            <a:endParaRPr lang="en-US" altLang="zh-CN" sz="2000" dirty="0">
              <a:latin typeface="微软雅黑" panose="020B0503020204020204" pitchFamily="34" charset="-122"/>
              <a:ea typeface="微软雅黑" panose="020B0503020204020204" pitchFamily="34" charset="-122"/>
            </a:endParaRPr>
          </a:p>
          <a:p>
            <a:pPr algn="just" latinLnBrk="1">
              <a:lnSpc>
                <a:spcPct val="130000"/>
              </a:lnSpc>
            </a:pPr>
            <a:endParaRPr lang="en-US" altLang="zh-CN" sz="2000" b="1" dirty="0">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atinLnBrk="1">
              <a:lnSpc>
                <a:spcPct val="130000"/>
              </a:lnSpc>
            </a:pPr>
            <a:r>
              <a:rPr lang="zh-CN" altLang="en-US" sz="2000" dirty="0">
                <a:solidFill>
                  <a:schemeClr val="dk1"/>
                </a:solidFill>
                <a:latin typeface="微软雅黑" panose="020B0503020204020204" pitchFamily="34" charset="-122"/>
                <a:ea typeface="微软雅黑" panose="020B0503020204020204" pitchFamily="34" charset="-122"/>
              </a:rPr>
              <a:t>基于</a:t>
            </a:r>
            <a:r>
              <a:rPr lang="en-US" altLang="zh-CN" sz="2000" dirty="0" err="1">
                <a:solidFill>
                  <a:schemeClr val="dk1"/>
                </a:solidFill>
                <a:latin typeface="微软雅黑" panose="020B0503020204020204" pitchFamily="34" charset="-122"/>
                <a:ea typeface="微软雅黑" panose="020B0503020204020204" pitchFamily="34" charset="-122"/>
              </a:rPr>
              <a:t>Paillier</a:t>
            </a:r>
            <a:r>
              <a:rPr lang="zh-CN" altLang="en-US" sz="2000" dirty="0">
                <a:solidFill>
                  <a:schemeClr val="dk1"/>
                </a:solidFill>
                <a:latin typeface="微软雅黑" panose="020B0503020204020204" pitchFamily="34" charset="-122"/>
                <a:ea typeface="微软雅黑" panose="020B0503020204020204" pitchFamily="34" charset="-122"/>
              </a:rPr>
              <a:t>算法的匿名电子投票系统可实现匿名的投票本地模拟程序</a:t>
            </a:r>
            <a:endParaRPr lang="en-US" altLang="zh-CN" sz="2000" dirty="0">
              <a:solidFill>
                <a:schemeClr val="dk1"/>
              </a:solidFill>
              <a:latin typeface="微软雅黑" panose="020B0503020204020204" pitchFamily="34" charset="-122"/>
              <a:ea typeface="微软雅黑" panose="020B0503020204020204" pitchFamily="34" charset="-122"/>
            </a:endParaRPr>
          </a:p>
        </p:txBody>
      </p:sp>
      <p:sp>
        <p:nvSpPr>
          <p:cNvPr id="13" name="标题 1"/>
          <p:cNvSpPr>
            <a:spLocks noGrp="1"/>
          </p:cNvSpPr>
          <p:nvPr>
            <p:ph type="title"/>
          </p:nvPr>
        </p:nvSpPr>
        <p:spPr>
          <a:xfrm>
            <a:off x="1131376" y="136525"/>
            <a:ext cx="8022720" cy="725407"/>
          </a:xfrm>
        </p:spPr>
        <p:txBody>
          <a:bodyPr vert="horz" lIns="91440" tIns="45720" rIns="91440" bIns="45720" rtlCol="0" anchor="ctr">
            <a:normAutofit/>
          </a:bodyPr>
          <a:lstStyle/>
          <a:p>
            <a:r>
              <a:rPr kumimoji="1" lang="zh-CN" altLang="en-US" dirty="0">
                <a:solidFill>
                  <a:schemeClr val="tx1"/>
                </a:solidFill>
              </a:rPr>
              <a:t>实验四：</a:t>
            </a:r>
            <a:r>
              <a:rPr kumimoji="1" lang="zh-CN" altLang="en-US" dirty="0"/>
              <a:t>同态加密匿名投票</a:t>
            </a:r>
          </a:p>
        </p:txBody>
      </p:sp>
      <p:sp>
        <p:nvSpPr>
          <p:cNvPr id="15" name="TextBox 14"/>
          <p:cNvSpPr txBox="1"/>
          <p:nvPr/>
        </p:nvSpPr>
        <p:spPr>
          <a:xfrm>
            <a:off x="9130665" y="136525"/>
            <a:ext cx="291846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pic>
        <p:nvPicPr>
          <p:cNvPr id="8" name="图片 6"/>
          <p:cNvPicPr>
            <a:picLocks noChangeAspect="1"/>
          </p:cNvPicPr>
          <p:nvPr/>
        </p:nvPicPr>
        <p:blipFill rotWithShape="1">
          <a:blip r:embed="rId4"/>
          <a:srcRect r="59099"/>
          <a:stretch>
            <a:fillRect/>
          </a:stretch>
        </p:blipFill>
        <p:spPr>
          <a:xfrm>
            <a:off x="6717093" y="3576697"/>
            <a:ext cx="4986667" cy="1617370"/>
          </a:xfrm>
          <a:prstGeom prst="rect">
            <a:avLst/>
          </a:prstGeom>
          <a:effectLst>
            <a:outerShdw blurRad="63500" sx="102000" sy="102000" algn="ctr" rotWithShape="0">
              <a:prstClr val="black">
                <a:alpha val="40000"/>
              </a:prstClr>
            </a:outerShdw>
          </a:effectLst>
        </p:spPr>
      </p:pic>
      <p:pic>
        <p:nvPicPr>
          <p:cNvPr id="9" name="图片 22"/>
          <p:cNvPicPr>
            <a:picLocks noChangeAspect="1"/>
          </p:cNvPicPr>
          <p:nvPr/>
        </p:nvPicPr>
        <p:blipFill>
          <a:blip r:embed="rId5"/>
          <a:stretch>
            <a:fillRect/>
          </a:stretch>
        </p:blipFill>
        <p:spPr>
          <a:xfrm>
            <a:off x="6703060" y="2161540"/>
            <a:ext cx="4998085" cy="1315720"/>
          </a:xfrm>
          <a:prstGeom prst="rect">
            <a:avLst/>
          </a:prstGeom>
        </p:spPr>
      </p:pic>
      <p:pic>
        <p:nvPicPr>
          <p:cNvPr id="20" name="图片 1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17030" y="5361940"/>
            <a:ext cx="4984115" cy="1332865"/>
          </a:xfrm>
          <a:prstGeom prst="rect">
            <a:avLst/>
          </a:prstGeom>
          <a:effectLst>
            <a:outerShdw blurRad="63500" sx="102000" sy="102000" algn="ctr" rotWithShape="0">
              <a:schemeClr val="accent1">
                <a:alpha val="40000"/>
              </a:schemeClr>
            </a:outerShdw>
          </a:effectLst>
        </p:spPr>
      </p:pic>
      <p:grpSp>
        <p:nvGrpSpPr>
          <p:cNvPr id="10" name="组合 23"/>
          <p:cNvGrpSpPr/>
          <p:nvPr/>
        </p:nvGrpSpPr>
        <p:grpSpPr>
          <a:xfrm>
            <a:off x="6755973" y="977154"/>
            <a:ext cx="4906413" cy="1027425"/>
            <a:chOff x="1842470" y="2495052"/>
            <a:chExt cx="8613320" cy="1129998"/>
          </a:xfrm>
        </p:grpSpPr>
        <p:sp>
          <p:nvSpPr>
            <p:cNvPr id="11" name="矩形 24"/>
            <p:cNvSpPr/>
            <p:nvPr/>
          </p:nvSpPr>
          <p:spPr bwMode="auto">
            <a:xfrm flipV="1">
              <a:off x="1944773" y="2495052"/>
              <a:ext cx="8390176" cy="53169"/>
            </a:xfrm>
            <a:prstGeom prst="rect">
              <a:avLst/>
            </a:prstGeom>
            <a:solidFill>
              <a:srgbClr val="4A8AF5"/>
            </a:solidFill>
            <a:ln w="38100">
              <a:noFill/>
            </a:ln>
            <a:effectLst>
              <a:outerShdw blurRad="381000" dist="190500" dir="5400000" sx="90000" sy="9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180000" bIns="0" anchor="ctr"/>
            <a:lstStyle/>
            <a:p>
              <a:pPr algn="ctr">
                <a:defRPr/>
              </a:pPr>
              <a:endParaRPr kumimoji="0" lang="en-US" sz="2000" kern="0" dirty="0">
                <a:solidFill>
                  <a:srgbClr val="FFFFFF"/>
                </a:solidFill>
                <a:sym typeface="Arial" panose="020B0604020202090204" pitchFamily="34" charset="0"/>
              </a:endParaRPr>
            </a:p>
          </p:txBody>
        </p:sp>
        <p:cxnSp>
          <p:nvCxnSpPr>
            <p:cNvPr id="12" name="直线连接符 11"/>
            <p:cNvCxnSpPr/>
            <p:nvPr/>
          </p:nvCxnSpPr>
          <p:spPr>
            <a:xfrm>
              <a:off x="1944773" y="3625050"/>
              <a:ext cx="83901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4" name="文本框 14"/>
            <p:cNvSpPr txBox="1"/>
            <p:nvPr/>
          </p:nvSpPr>
          <p:spPr>
            <a:xfrm>
              <a:off x="1842470" y="2597625"/>
              <a:ext cx="8613320" cy="874407"/>
            </a:xfrm>
            <a:prstGeom prst="rect">
              <a:avLst/>
            </a:prstGeom>
            <a:noFill/>
          </p:spPr>
          <p:txBody>
            <a:bodyPr wrap="square" rtlCol="0">
              <a:spAutoFit/>
            </a:bodyPr>
            <a:lstStyle/>
            <a:p>
              <a:pPr marL="342900" indent="-342900">
                <a:lnSpc>
                  <a:spcPct val="150000"/>
                </a:lnSpc>
                <a:buFont typeface="Arial" panose="020B0604020202090204" pitchFamily="34" charset="0"/>
                <a:buChar char="•"/>
                <a:defRPr/>
              </a:pPr>
              <a:r>
                <a:rPr lang="en-US" altLang="zh-CN" dirty="0" err="1">
                  <a:solidFill>
                    <a:schemeClr val="dk1"/>
                  </a:solidFill>
                  <a:latin typeface="微软雅黑" panose="020B0503020204020204" pitchFamily="34" charset="-122"/>
                  <a:ea typeface="微软雅黑" panose="020B0503020204020204" pitchFamily="34" charset="-122"/>
                </a:rPr>
                <a:t>Paillier</a:t>
              </a:r>
              <a:r>
                <a:rPr lang="zh-CN" altLang="en-US" dirty="0">
                  <a:solidFill>
                    <a:schemeClr val="dk1"/>
                  </a:solidFill>
                  <a:latin typeface="微软雅黑" panose="020B0503020204020204" pitchFamily="34" charset="-122"/>
                  <a:ea typeface="微软雅黑" panose="020B0503020204020204" pitchFamily="34" charset="-122"/>
                </a:rPr>
                <a:t>算法具有加法同态性</a:t>
              </a:r>
              <a:endParaRPr lang="en-US" altLang="zh-CN" dirty="0">
                <a:solidFill>
                  <a:schemeClr val="dk1"/>
                </a:solidFill>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90204" pitchFamily="34" charset="0"/>
                <a:buChar char="•"/>
                <a:defRPr/>
              </a:pPr>
              <a:r>
                <a:rPr lang="zh-CN" altLang="en-US" dirty="0">
                  <a:solidFill>
                    <a:schemeClr val="dk1"/>
                  </a:solidFill>
                  <a:latin typeface="微软雅黑" panose="020B0503020204020204" pitchFamily="34" charset="-122"/>
                  <a:ea typeface="微软雅黑" panose="020B0503020204020204" pitchFamily="34" charset="-122"/>
                </a:rPr>
                <a:t>密文相乘结果解密与明文相加结果相同</a:t>
              </a:r>
              <a:endParaRPr lang="en-US" altLang="zh-CN" dirty="0">
                <a:solidFill>
                  <a:schemeClr val="dk1"/>
                </a:solidFill>
                <a:latin typeface="微软雅黑" panose="020B0503020204020204" pitchFamily="34" charset="-122"/>
                <a:ea typeface="微软雅黑" panose="020B0503020204020204" pitchFamily="34" charset="-122"/>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bg2-3713&amp;3764"/>
          <p:cNvSpPr/>
          <p:nvPr>
            <p:custDataLst>
              <p:tags r:id="rId1"/>
            </p:custDataLst>
          </p:nvPr>
        </p:nvSpPr>
        <p:spPr>
          <a:xfrm>
            <a:off x="402590" y="984885"/>
            <a:ext cx="5131435" cy="569595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762000" y="1719580"/>
            <a:ext cx="4465320" cy="4246245"/>
          </a:xfrm>
          <a:prstGeom prst="rect">
            <a:avLst/>
          </a:prstGeom>
        </p:spPr>
        <p:txBody>
          <a:bodyPr wrap="square">
            <a:spAutoFit/>
          </a:bodyPr>
          <a:lstStyle/>
          <a:p>
            <a:pPr algn="just" latinLnBrk="1">
              <a:lnSpc>
                <a:spcPct val="15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p>
          <a:p>
            <a:pPr algn="just" latinLnBrk="1">
              <a:lnSpc>
                <a:spcPct val="15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微处理器架构侧信道严重损害内存的隔离性，泄露用户隐私信息</a:t>
            </a:r>
          </a:p>
          <a:p>
            <a:pPr algn="just" latinLnBrk="1">
              <a:lnSpc>
                <a:spcPct val="150000"/>
              </a:lnSpc>
            </a:pPr>
            <a:endParaRPr lang="en-US" altLang="zh-CN" sz="2000" b="1"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5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p>
          <a:p>
            <a:pPr algn="just" latinLnBrk="1">
              <a:lnSpc>
                <a:spcPct val="150000"/>
              </a:lnSpc>
            </a:pP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通过实现</a:t>
            </a:r>
            <a:r>
              <a:rPr lang="en-US" altLang="zh-CN" sz="2000" dirty="0" err="1">
                <a:effectLst/>
                <a:latin typeface="微软雅黑" panose="020B0503020204020204" pitchFamily="34" charset="-122"/>
                <a:ea typeface="微软雅黑" panose="020B0503020204020204" pitchFamily="34" charset="-122"/>
                <a:cs typeface="Times New Roman" panose="02020503050405090304" pitchFamily="18" charset="0"/>
              </a:rPr>
              <a:t>Spectre</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攻击样例，学习了解</a:t>
            </a:r>
            <a:r>
              <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CPU</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性能优化技术（分支预测）带来的安全问题，进一步理解</a:t>
            </a:r>
            <a:r>
              <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rPr>
              <a:t>CPU</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的工作进程，加深对处理器硬件安全的认识</a:t>
            </a:r>
            <a:endParaRPr kumimoji="0" lang="zh-CN" altLang="en-US" sz="20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pic>
        <p:nvPicPr>
          <p:cNvPr id="49" name="图片 48"/>
          <p:cNvPicPr>
            <a:picLocks noChangeAspect="1"/>
          </p:cNvPicPr>
          <p:nvPr/>
        </p:nvPicPr>
        <p:blipFill>
          <a:blip r:embed="rId4"/>
          <a:stretch>
            <a:fillRect/>
          </a:stretch>
        </p:blipFill>
        <p:spPr>
          <a:xfrm>
            <a:off x="6752626" y="3850016"/>
            <a:ext cx="4332771" cy="1923849"/>
          </a:xfrm>
          <a:prstGeom prst="rect">
            <a:avLst/>
          </a:prstGeom>
        </p:spPr>
      </p:pic>
      <p:sp>
        <p:nvSpPr>
          <p:cNvPr id="52" name="标题 1"/>
          <p:cNvSpPr>
            <a:spLocks noGrp="1"/>
          </p:cNvSpPr>
          <p:nvPr>
            <p:ph type="title"/>
          </p:nvPr>
        </p:nvSpPr>
        <p:spPr>
          <a:xfrm>
            <a:off x="1131376" y="136525"/>
            <a:ext cx="8022720" cy="725407"/>
          </a:xfrm>
        </p:spPr>
        <p:txBody>
          <a:bodyPr vert="horz" lIns="91440" tIns="45720" rIns="91440" bIns="45720" rtlCol="0" anchor="ctr">
            <a:normAutofit/>
          </a:bodyPr>
          <a:lstStyle/>
          <a:p>
            <a:r>
              <a:rPr kumimoji="1" lang="zh-CN" altLang="en-US" dirty="0">
                <a:solidFill>
                  <a:schemeClr val="tx1"/>
                </a:solidFill>
              </a:rPr>
              <a:t>实验五： </a:t>
            </a:r>
            <a:r>
              <a:rPr kumimoji="1" dirty="0" err="1"/>
              <a:t>Spectre</a:t>
            </a:r>
            <a:r>
              <a:rPr kumimoji="1" dirty="0"/>
              <a:t> </a:t>
            </a:r>
            <a:r>
              <a:rPr kumimoji="1" dirty="0" err="1"/>
              <a:t>攻击验证</a:t>
            </a:r>
            <a:endParaRPr kumimoji="1" dirty="0"/>
          </a:p>
        </p:txBody>
      </p:sp>
      <p:sp>
        <p:nvSpPr>
          <p:cNvPr id="53" name="TextBox 52"/>
          <p:cNvSpPr txBox="1"/>
          <p:nvPr/>
        </p:nvSpPr>
        <p:spPr>
          <a:xfrm>
            <a:off x="9140825" y="136525"/>
            <a:ext cx="290830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2" name="文本框 1"/>
          <p:cNvSpPr txBox="1"/>
          <p:nvPr/>
        </p:nvSpPr>
        <p:spPr>
          <a:xfrm>
            <a:off x="6752590" y="5774055"/>
            <a:ext cx="4331970" cy="398780"/>
          </a:xfrm>
          <a:prstGeom prst="rect">
            <a:avLst/>
          </a:prstGeom>
          <a:noFill/>
        </p:spPr>
        <p:txBody>
          <a:bodyPr wrap="square" rtlCol="0" anchor="t">
            <a:spAutoFit/>
          </a:bodyPr>
          <a:lstStyle/>
          <a:p>
            <a:pPr algn="ct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sym typeface="+mn-ea"/>
              </a:rPr>
              <a:t>微处理器缓存命中情况</a:t>
            </a:r>
            <a:endParaRPr lang="zh-CN" altLang="en-US" sz="2000" dirty="0">
              <a:latin typeface="微软雅黑" panose="020B0503020204020204" pitchFamily="34" charset="-122"/>
              <a:ea typeface="微软雅黑" panose="020B0503020204020204" pitchFamily="34" charset="-122"/>
              <a:cs typeface="Times New Roman" panose="02020503050405090304" pitchFamily="18" charset="0"/>
              <a:sym typeface="+mn-ea"/>
            </a:endParaRPr>
          </a:p>
        </p:txBody>
      </p:sp>
      <p:sp>
        <p:nvSpPr>
          <p:cNvPr id="4" name="文本框 3"/>
          <p:cNvSpPr txBox="1"/>
          <p:nvPr/>
        </p:nvSpPr>
        <p:spPr>
          <a:xfrm>
            <a:off x="5650888" y="1682464"/>
            <a:ext cx="2207623" cy="658257"/>
          </a:xfrm>
          <a:prstGeom prst="rect">
            <a:avLst/>
          </a:prstGeom>
          <a:noFill/>
        </p:spPr>
        <p:txBody>
          <a:bodyPr wrap="square" rtlCol="0">
            <a:spAutoFit/>
          </a:bodyPr>
          <a:lstStyle/>
          <a:p>
            <a:pPr>
              <a:lnSpc>
                <a:spcPct val="120000"/>
              </a:lnSpc>
            </a:pPr>
            <a:r>
              <a:rPr lang="en-US" altLang="zh-CN" sz="1600" dirty="0" err="1">
                <a:solidFill>
                  <a:srgbClr val="000000"/>
                </a:solidFill>
                <a:latin typeface="微软雅黑" panose="020B0503020204020204" pitchFamily="34" charset="-122"/>
                <a:ea typeface="微软雅黑" panose="020B0503020204020204" pitchFamily="34" charset="-122"/>
              </a:rPr>
              <a:t>printf</a:t>
            </a:r>
            <a:r>
              <a:rPr lang="en-US" altLang="zh-CN" sz="1600" dirty="0">
                <a:solidFill>
                  <a:srgbClr val="000000"/>
                </a:solidFill>
                <a:latin typeface="微软雅黑" panose="020B0503020204020204" pitchFamily="34" charset="-122"/>
                <a:ea typeface="微软雅黑" panose="020B0503020204020204" pitchFamily="34" charset="-122"/>
              </a:rPr>
              <a:t>(“%d”,</a:t>
            </a:r>
            <a:r>
              <a:rPr lang="en-US" altLang="zh-CN" sz="1600" dirty="0" err="1">
                <a:solidFill>
                  <a:srgbClr val="000000"/>
                </a:solidFill>
                <a:latin typeface="微软雅黑" panose="020B0503020204020204" pitchFamily="34" charset="-122"/>
                <a:ea typeface="微软雅黑" panose="020B0503020204020204" pitchFamily="34" charset="-122"/>
              </a:rPr>
              <a:t>i</a:t>
            </a:r>
            <a:r>
              <a:rPr lang="en-US" altLang="zh-CN" sz="1600" dirty="0">
                <a:solidFill>
                  <a:srgbClr val="000000"/>
                </a:solidFill>
                <a:latin typeface="微软雅黑" panose="020B0503020204020204" pitchFamily="34" charset="-122"/>
                <a:ea typeface="微软雅黑" panose="020B0503020204020204" pitchFamily="34" charset="-122"/>
              </a:rPr>
              <a:t>)</a:t>
            </a:r>
          </a:p>
          <a:p>
            <a:pPr>
              <a:lnSpc>
                <a:spcPct val="120000"/>
              </a:lnSpc>
              <a:spcAft>
                <a:spcPts val="1200"/>
              </a:spcAft>
            </a:pPr>
            <a:r>
              <a:rPr lang="en-US" altLang="zh-CN" sz="1600" dirty="0" err="1">
                <a:solidFill>
                  <a:srgbClr val="000000"/>
                </a:solidFill>
                <a:latin typeface="微软雅黑" panose="020B0503020204020204" pitchFamily="34" charset="-122"/>
                <a:ea typeface="微软雅黑" panose="020B0503020204020204" pitchFamily="34" charset="-122"/>
              </a:rPr>
              <a:t>printf</a:t>
            </a:r>
            <a:r>
              <a:rPr lang="en-US" altLang="zh-CN" sz="1600" dirty="0">
                <a:solidFill>
                  <a:srgbClr val="000000"/>
                </a:solidFill>
                <a:latin typeface="微软雅黑" panose="020B0503020204020204" pitchFamily="34" charset="-122"/>
                <a:ea typeface="微软雅黑" panose="020B0503020204020204" pitchFamily="34" charset="-122"/>
              </a:rPr>
              <a:t>(“%d”,</a:t>
            </a:r>
            <a:r>
              <a:rPr lang="en-US" altLang="zh-CN" sz="1600" dirty="0" err="1">
                <a:solidFill>
                  <a:srgbClr val="000000"/>
                </a:solidFill>
                <a:latin typeface="微软雅黑" panose="020B0503020204020204" pitchFamily="34" charset="-122"/>
                <a:ea typeface="微软雅黑" panose="020B0503020204020204" pitchFamily="34" charset="-122"/>
              </a:rPr>
              <a:t>i</a:t>
            </a:r>
            <a:r>
              <a:rPr lang="en-US" altLang="zh-CN" sz="1600" dirty="0">
                <a:solidFill>
                  <a:srgbClr val="000000"/>
                </a:solidFill>
                <a:latin typeface="微软雅黑" panose="020B0503020204020204" pitchFamily="34" charset="-122"/>
                <a:ea typeface="微软雅黑" panose="020B0503020204020204" pitchFamily="34" charset="-122"/>
              </a:rPr>
              <a:t>)</a:t>
            </a:r>
            <a:endParaRPr lang="zh-CN" altLang="en-US" sz="1600" dirty="0">
              <a:solidFill>
                <a:srgbClr val="000000"/>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5"/>
          <a:stretch>
            <a:fillRect/>
          </a:stretch>
        </p:blipFill>
        <p:spPr>
          <a:xfrm>
            <a:off x="8553661" y="1244611"/>
            <a:ext cx="1663384" cy="1675409"/>
          </a:xfrm>
          <a:prstGeom prst="rect">
            <a:avLst/>
          </a:prstGeom>
        </p:spPr>
      </p:pic>
      <p:sp>
        <p:nvSpPr>
          <p:cNvPr id="6" name="矩形 5"/>
          <p:cNvSpPr/>
          <p:nvPr/>
        </p:nvSpPr>
        <p:spPr>
          <a:xfrm>
            <a:off x="8975837" y="1609129"/>
            <a:ext cx="819032" cy="249655"/>
          </a:xfrm>
          <a:prstGeom prst="rect">
            <a:avLst/>
          </a:prstGeom>
          <a:solidFill>
            <a:srgbClr val="FFFFFF"/>
          </a:solidFill>
          <a:ln w="12700" cap="flat" cmpd="sng" algn="ctr">
            <a:solidFill>
              <a:srgbClr val="0070C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矩形 6"/>
          <p:cNvSpPr/>
          <p:nvPr/>
        </p:nvSpPr>
        <p:spPr>
          <a:xfrm>
            <a:off x="8975837" y="1859728"/>
            <a:ext cx="819032" cy="249655"/>
          </a:xfrm>
          <a:prstGeom prst="rect">
            <a:avLst/>
          </a:prstGeom>
          <a:solidFill>
            <a:srgbClr val="FFFFFF"/>
          </a:solidFill>
          <a:ln w="12700" cap="flat" cmpd="sng" algn="ctr">
            <a:solidFill>
              <a:srgbClr val="0070C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矩形 7"/>
          <p:cNvSpPr/>
          <p:nvPr/>
        </p:nvSpPr>
        <p:spPr>
          <a:xfrm>
            <a:off x="8975837" y="2108439"/>
            <a:ext cx="819032" cy="249655"/>
          </a:xfrm>
          <a:prstGeom prst="rect">
            <a:avLst/>
          </a:prstGeom>
          <a:solidFill>
            <a:srgbClr val="FFFFFF"/>
          </a:solidFill>
          <a:ln w="12700" cap="flat" cmpd="sng" algn="ctr">
            <a:solidFill>
              <a:srgbClr val="0070C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pic>
        <p:nvPicPr>
          <p:cNvPr id="9" name="图片 8"/>
          <p:cNvPicPr>
            <a:picLocks noChangeAspect="1"/>
          </p:cNvPicPr>
          <p:nvPr/>
        </p:nvPicPr>
        <p:blipFill>
          <a:blip r:embed="rId6"/>
          <a:stretch>
            <a:fillRect/>
          </a:stretch>
        </p:blipFill>
        <p:spPr>
          <a:xfrm rot="5400000">
            <a:off x="10402501" y="1882874"/>
            <a:ext cx="2364433" cy="567328"/>
          </a:xfrm>
          <a:prstGeom prst="rect">
            <a:avLst/>
          </a:prstGeom>
        </p:spPr>
      </p:pic>
      <p:sp>
        <p:nvSpPr>
          <p:cNvPr id="10" name="箭头: 右 34"/>
          <p:cNvSpPr/>
          <p:nvPr/>
        </p:nvSpPr>
        <p:spPr>
          <a:xfrm>
            <a:off x="7670998" y="1753877"/>
            <a:ext cx="835416" cy="146557"/>
          </a:xfrm>
          <a:prstGeom prst="rightArrow">
            <a:avLst/>
          </a:prstGeom>
          <a:solidFill>
            <a:srgbClr val="0070C0"/>
          </a:solidFill>
          <a:ln w="12700" cap="flat" cmpd="sng" algn="ctr">
            <a:solidFill>
              <a:srgbClr val="0070C0">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 name="文本框 10"/>
          <p:cNvSpPr txBox="1"/>
          <p:nvPr/>
        </p:nvSpPr>
        <p:spPr>
          <a:xfrm>
            <a:off x="7629366" y="1475674"/>
            <a:ext cx="939353" cy="261354"/>
          </a:xfrm>
          <a:prstGeom prst="rect">
            <a:avLst/>
          </a:prstGeom>
          <a:noFill/>
        </p:spPr>
        <p:txBody>
          <a:bodyPr wrap="square" rtlCol="0">
            <a:spAutoFit/>
          </a:bodyPr>
          <a:lstStyle/>
          <a:p>
            <a:pPr>
              <a:lnSpc>
                <a:spcPct val="120000"/>
              </a:lnSpc>
            </a:pPr>
            <a:r>
              <a:rPr lang="en-US" altLang="zh-CN" sz="1000" dirty="0">
                <a:solidFill>
                  <a:srgbClr val="000000"/>
                </a:solidFill>
                <a:latin typeface="微软雅黑" panose="020B0503020204020204" pitchFamily="34" charset="-122"/>
                <a:ea typeface="微软雅黑" panose="020B0503020204020204" pitchFamily="34" charset="-122"/>
              </a:rPr>
              <a:t>Cache miss</a:t>
            </a:r>
            <a:endParaRPr lang="zh-CN" altLang="en-US" sz="1000" dirty="0">
              <a:solidFill>
                <a:srgbClr val="000000"/>
              </a:solidFill>
              <a:latin typeface="微软雅黑" panose="020B0503020204020204" pitchFamily="34" charset="-122"/>
              <a:ea typeface="微软雅黑" panose="020B0503020204020204" pitchFamily="34" charset="-122"/>
            </a:endParaRPr>
          </a:p>
        </p:txBody>
      </p:sp>
      <p:sp>
        <p:nvSpPr>
          <p:cNvPr id="12" name="箭头: 右 36"/>
          <p:cNvSpPr/>
          <p:nvPr/>
        </p:nvSpPr>
        <p:spPr>
          <a:xfrm>
            <a:off x="10306934" y="1805125"/>
            <a:ext cx="835416" cy="146557"/>
          </a:xfrm>
          <a:prstGeom prst="rightArrow">
            <a:avLst/>
          </a:prstGeom>
          <a:solidFill>
            <a:srgbClr val="0070C0"/>
          </a:solidFill>
          <a:ln w="12700" cap="flat" cmpd="sng" algn="ctr">
            <a:solidFill>
              <a:srgbClr val="0070C0">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3" name="文本框 12"/>
          <p:cNvSpPr txBox="1"/>
          <p:nvPr/>
        </p:nvSpPr>
        <p:spPr>
          <a:xfrm>
            <a:off x="10265302" y="1526922"/>
            <a:ext cx="939353" cy="261354"/>
          </a:xfrm>
          <a:prstGeom prst="rect">
            <a:avLst/>
          </a:prstGeom>
          <a:noFill/>
        </p:spPr>
        <p:txBody>
          <a:bodyPr wrap="square" rtlCol="0">
            <a:spAutoFit/>
          </a:bodyPr>
          <a:lstStyle/>
          <a:p>
            <a:pPr algn="ctr">
              <a:lnSpc>
                <a:spcPct val="120000"/>
              </a:lnSpc>
            </a:pPr>
            <a:r>
              <a:rPr lang="en-US" altLang="zh-CN" sz="1000" dirty="0">
                <a:solidFill>
                  <a:srgbClr val="000000"/>
                </a:solidFill>
                <a:latin typeface="微软雅黑" panose="020B0503020204020204" pitchFamily="34" charset="-122"/>
                <a:ea typeface="微软雅黑" panose="020B0503020204020204" pitchFamily="34" charset="-122"/>
              </a:rPr>
              <a:t>request</a:t>
            </a:r>
            <a:endParaRPr lang="zh-CN" altLang="en-US" sz="1000" dirty="0">
              <a:solidFill>
                <a:srgbClr val="000000"/>
              </a:solidFill>
              <a:latin typeface="微软雅黑" panose="020B0503020204020204" pitchFamily="34" charset="-122"/>
              <a:ea typeface="微软雅黑" panose="020B0503020204020204" pitchFamily="34" charset="-122"/>
            </a:endParaRPr>
          </a:p>
        </p:txBody>
      </p:sp>
      <p:sp>
        <p:nvSpPr>
          <p:cNvPr id="14" name="箭头: 右 38"/>
          <p:cNvSpPr/>
          <p:nvPr/>
        </p:nvSpPr>
        <p:spPr>
          <a:xfrm rot="10800000">
            <a:off x="10306933" y="2122781"/>
            <a:ext cx="835416" cy="146557"/>
          </a:xfrm>
          <a:prstGeom prst="rightArrow">
            <a:avLst/>
          </a:prstGeom>
          <a:solidFill>
            <a:srgbClr val="FFC000"/>
          </a:solidFill>
          <a:ln w="12700" cap="flat" cmpd="sng" algn="ctr">
            <a:solidFill>
              <a:srgbClr val="0070C0">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5" name="文本框 14"/>
          <p:cNvSpPr txBox="1"/>
          <p:nvPr/>
        </p:nvSpPr>
        <p:spPr>
          <a:xfrm>
            <a:off x="10254964" y="2341717"/>
            <a:ext cx="939353" cy="261354"/>
          </a:xfrm>
          <a:prstGeom prst="rect">
            <a:avLst/>
          </a:prstGeom>
          <a:noFill/>
        </p:spPr>
        <p:txBody>
          <a:bodyPr wrap="square" rtlCol="0">
            <a:spAutoFit/>
          </a:bodyPr>
          <a:lstStyle/>
          <a:p>
            <a:pPr algn="ctr">
              <a:lnSpc>
                <a:spcPct val="120000"/>
              </a:lnSpc>
            </a:pPr>
            <a:r>
              <a:rPr lang="en-US" altLang="zh-CN" sz="1000" dirty="0">
                <a:solidFill>
                  <a:srgbClr val="000000"/>
                </a:solidFill>
                <a:latin typeface="微软雅黑" panose="020B0503020204020204" pitchFamily="34" charset="-122"/>
                <a:ea typeface="微软雅黑" panose="020B0503020204020204" pitchFamily="34" charset="-122"/>
              </a:rPr>
              <a:t>response</a:t>
            </a:r>
            <a:endParaRPr lang="zh-CN" altLang="en-US" sz="1000" dirty="0">
              <a:solidFill>
                <a:srgbClr val="000000"/>
              </a:solidFill>
              <a:latin typeface="微软雅黑" panose="020B0503020204020204" pitchFamily="34" charset="-122"/>
              <a:ea typeface="微软雅黑" panose="020B0503020204020204" pitchFamily="34" charset="-122"/>
            </a:endParaRPr>
          </a:p>
        </p:txBody>
      </p:sp>
      <p:sp>
        <p:nvSpPr>
          <p:cNvPr id="16" name="矩形 15"/>
          <p:cNvSpPr/>
          <p:nvPr/>
        </p:nvSpPr>
        <p:spPr>
          <a:xfrm>
            <a:off x="8975837" y="1859728"/>
            <a:ext cx="819032" cy="249655"/>
          </a:xfrm>
          <a:prstGeom prst="rect">
            <a:avLst/>
          </a:prstGeom>
          <a:solidFill>
            <a:srgbClr val="FFC000"/>
          </a:solidFill>
          <a:ln w="12700" cap="flat" cmpd="sng" algn="ctr">
            <a:solidFill>
              <a:srgbClr val="0070C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err="1">
                <a:ln>
                  <a:noFill/>
                </a:ln>
                <a:solidFill>
                  <a:srgbClr val="000000"/>
                </a:solidFill>
                <a:effectLst/>
                <a:uLnTx/>
                <a:uFillTx/>
                <a:latin typeface="微软雅黑" panose="020B0503020204020204" pitchFamily="34" charset="-122"/>
                <a:ea typeface="微软雅黑" panose="020B0503020204020204" pitchFamily="34" charset="-122"/>
                <a:cs typeface="+mn-cs"/>
              </a:rPr>
              <a:t>i</a:t>
            </a:r>
            <a:endParaRPr kumimoji="0" lang="zh-CN" altLang="en-US" sz="1800" b="0" i="0" u="none" strike="noStrike" kern="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箭头: 右 42"/>
          <p:cNvSpPr/>
          <p:nvPr/>
        </p:nvSpPr>
        <p:spPr>
          <a:xfrm>
            <a:off x="7651832" y="2171876"/>
            <a:ext cx="835416" cy="146557"/>
          </a:xfrm>
          <a:prstGeom prst="rightArrow">
            <a:avLst/>
          </a:prstGeom>
          <a:solidFill>
            <a:srgbClr val="92D050"/>
          </a:solidFill>
          <a:ln w="12700" cap="flat" cmpd="sng" algn="ctr">
            <a:solidFill>
              <a:srgbClr val="0070C0">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8" name="文本框 17"/>
          <p:cNvSpPr txBox="1"/>
          <p:nvPr/>
        </p:nvSpPr>
        <p:spPr>
          <a:xfrm>
            <a:off x="7659712" y="2368991"/>
            <a:ext cx="939353" cy="261354"/>
          </a:xfrm>
          <a:prstGeom prst="rect">
            <a:avLst/>
          </a:prstGeom>
          <a:noFill/>
        </p:spPr>
        <p:txBody>
          <a:bodyPr wrap="square" rtlCol="0">
            <a:spAutoFit/>
          </a:bodyPr>
          <a:lstStyle/>
          <a:p>
            <a:pPr>
              <a:lnSpc>
                <a:spcPct val="120000"/>
              </a:lnSpc>
            </a:pPr>
            <a:r>
              <a:rPr lang="en-US" altLang="zh-CN" sz="1000" dirty="0">
                <a:solidFill>
                  <a:srgbClr val="000000"/>
                </a:solidFill>
                <a:latin typeface="微软雅黑" panose="020B0503020204020204" pitchFamily="34" charset="-122"/>
                <a:ea typeface="微软雅黑" panose="020B0503020204020204" pitchFamily="34" charset="-122"/>
              </a:rPr>
              <a:t>Cache hit</a:t>
            </a:r>
            <a:endParaRPr lang="zh-CN" altLang="en-US" sz="1000" dirty="0">
              <a:solidFill>
                <a:srgbClr val="000000"/>
              </a:solidFill>
              <a:latin typeface="微软雅黑" panose="020B0503020204020204" pitchFamily="34" charset="-122"/>
              <a:ea typeface="微软雅黑" panose="020B0503020204020204" pitchFamily="34" charset="-122"/>
            </a:endParaRPr>
          </a:p>
        </p:txBody>
      </p:sp>
      <p:cxnSp>
        <p:nvCxnSpPr>
          <p:cNvPr id="19" name="连接符: 曲线 44"/>
          <p:cNvCxnSpPr>
            <a:stCxn id="20" idx="1"/>
            <a:endCxn id="4" idx="0"/>
          </p:cNvCxnSpPr>
          <p:nvPr/>
        </p:nvCxnSpPr>
        <p:spPr>
          <a:xfrm rot="10800000" flipV="1">
            <a:off x="6754701" y="1375288"/>
            <a:ext cx="491073" cy="307176"/>
          </a:xfrm>
          <a:prstGeom prst="curvedConnector2">
            <a:avLst/>
          </a:prstGeom>
          <a:noFill/>
          <a:ln w="19050" cap="flat" cmpd="sng" algn="ctr">
            <a:solidFill>
              <a:srgbClr val="000000"/>
            </a:solidFill>
            <a:prstDash val="solid"/>
            <a:miter lim="800000"/>
            <a:tailEnd type="triangle"/>
          </a:ln>
          <a:effectLst/>
        </p:spPr>
      </p:cxnSp>
      <p:sp>
        <p:nvSpPr>
          <p:cNvPr id="20" name="文本框 19"/>
          <p:cNvSpPr txBox="1"/>
          <p:nvPr/>
        </p:nvSpPr>
        <p:spPr>
          <a:xfrm>
            <a:off x="7245773" y="1244611"/>
            <a:ext cx="477592" cy="261354"/>
          </a:xfrm>
          <a:prstGeom prst="rect">
            <a:avLst/>
          </a:prstGeom>
          <a:noFill/>
        </p:spPr>
        <p:txBody>
          <a:bodyPr wrap="square" rtlCol="0">
            <a:spAutoFit/>
          </a:bodyPr>
          <a:lstStyle/>
          <a:p>
            <a:pPr>
              <a:lnSpc>
                <a:spcPct val="120000"/>
              </a:lnSpc>
            </a:pPr>
            <a:r>
              <a:rPr lang="en-US" altLang="zh-CN" sz="1000" dirty="0">
                <a:solidFill>
                  <a:srgbClr val="000000"/>
                </a:solidFill>
                <a:latin typeface="微软雅黑" panose="020B0503020204020204" pitchFamily="34" charset="-122"/>
                <a:ea typeface="微软雅黑" panose="020B0503020204020204" pitchFamily="34" charset="-122"/>
              </a:rPr>
              <a:t>Slow</a:t>
            </a:r>
            <a:endParaRPr lang="zh-CN" altLang="en-US" sz="1000" dirty="0">
              <a:solidFill>
                <a:srgbClr val="000000"/>
              </a:solidFill>
              <a:latin typeface="微软雅黑" panose="020B0503020204020204" pitchFamily="34" charset="-122"/>
              <a:ea typeface="微软雅黑" panose="020B0503020204020204" pitchFamily="34" charset="-122"/>
            </a:endParaRPr>
          </a:p>
        </p:txBody>
      </p:sp>
      <p:cxnSp>
        <p:nvCxnSpPr>
          <p:cNvPr id="21" name="连接符: 曲线 46"/>
          <p:cNvCxnSpPr>
            <a:stCxn id="22" idx="1"/>
            <a:endCxn id="4" idx="2"/>
          </p:cNvCxnSpPr>
          <p:nvPr/>
        </p:nvCxnSpPr>
        <p:spPr>
          <a:xfrm rot="10800000">
            <a:off x="6754701" y="2340721"/>
            <a:ext cx="448111" cy="361334"/>
          </a:xfrm>
          <a:prstGeom prst="curvedConnector2">
            <a:avLst/>
          </a:prstGeom>
          <a:noFill/>
          <a:ln w="19050" cap="flat" cmpd="sng" algn="ctr">
            <a:solidFill>
              <a:srgbClr val="000000"/>
            </a:solidFill>
            <a:prstDash val="solid"/>
            <a:miter lim="800000"/>
            <a:tailEnd type="triangle"/>
          </a:ln>
          <a:effectLst/>
        </p:spPr>
      </p:cxnSp>
      <p:sp>
        <p:nvSpPr>
          <p:cNvPr id="22" name="文本框 21"/>
          <p:cNvSpPr txBox="1"/>
          <p:nvPr/>
        </p:nvSpPr>
        <p:spPr>
          <a:xfrm>
            <a:off x="7202811" y="2571378"/>
            <a:ext cx="563516" cy="261354"/>
          </a:xfrm>
          <a:prstGeom prst="rect">
            <a:avLst/>
          </a:prstGeom>
          <a:noFill/>
        </p:spPr>
        <p:txBody>
          <a:bodyPr wrap="square" rtlCol="0">
            <a:spAutoFit/>
          </a:bodyPr>
          <a:lstStyle/>
          <a:p>
            <a:pPr>
              <a:lnSpc>
                <a:spcPct val="120000"/>
              </a:lnSpc>
            </a:pPr>
            <a:r>
              <a:rPr lang="en-US" altLang="zh-CN" sz="1000" dirty="0">
                <a:solidFill>
                  <a:srgbClr val="000000"/>
                </a:solidFill>
                <a:latin typeface="微软雅黑" panose="020B0503020204020204" pitchFamily="34" charset="-122"/>
                <a:ea typeface="微软雅黑" panose="020B0503020204020204" pitchFamily="34" charset="-122"/>
              </a:rPr>
              <a:t>faster</a:t>
            </a:r>
            <a:endParaRPr lang="zh-CN" altLang="en-US" sz="1000" dirty="0">
              <a:solidFill>
                <a:srgbClr val="000000"/>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7671047" y="3098523"/>
            <a:ext cx="2480095" cy="400110"/>
          </a:xfrm>
          <a:prstGeom prst="rect">
            <a:avLst/>
          </a:prstGeom>
          <a:noFill/>
        </p:spPr>
        <p:txBody>
          <a:bodyPr wrap="square">
            <a:spAutoFit/>
          </a:bodyPr>
          <a:lstStyle/>
          <a:p>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微处理器缓存侧信道</a:t>
            </a:r>
            <a:endParaRPr lang="zh-CN" altLang="en-US" sz="20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1" grpId="0"/>
      <p:bldP spid="12" grpId="0" bldLvl="0" animBg="1"/>
      <p:bldP spid="13" grpId="0"/>
      <p:bldP spid="14" grpId="0" bldLvl="0" animBg="1"/>
      <p:bldP spid="15" grpId="0"/>
      <p:bldP spid="16" grpId="0" bldLvl="0" animBg="1"/>
      <p:bldP spid="17" grpId="0" bldLvl="0" animBg="1"/>
      <p:bldP spid="18" grpId="0"/>
      <p:bldP spid="20" grpId="0"/>
      <p:bldP spid="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bg2-3713&amp;3764"/>
          <p:cNvSpPr/>
          <p:nvPr>
            <p:custDataLst>
              <p:tags r:id="rId1"/>
            </p:custDataLst>
          </p:nvPr>
        </p:nvSpPr>
        <p:spPr>
          <a:xfrm>
            <a:off x="402590" y="984885"/>
            <a:ext cx="6055995" cy="569595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6" name="流程图: 过程 5"/>
          <p:cNvSpPr/>
          <p:nvPr/>
        </p:nvSpPr>
        <p:spPr>
          <a:xfrm>
            <a:off x="7303878" y="1881725"/>
            <a:ext cx="1688189" cy="309955"/>
          </a:xfrm>
          <a:prstGeom prst="flowChartProcess">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sz="1200" dirty="0">
                <a:latin typeface="微软雅黑" panose="020B0503020204020204" pitchFamily="34" charset="-122"/>
                <a:ea typeface="微软雅黑" panose="020B0503020204020204" pitchFamily="34" charset="-122"/>
              </a:rPr>
              <a:t>清空</a:t>
            </a:r>
            <a:r>
              <a:rPr lang="en-US" altLang="zh-CN" sz="1200" dirty="0" err="1">
                <a:latin typeface="微软雅黑" panose="020B0503020204020204" pitchFamily="34" charset="-122"/>
                <a:ea typeface="微软雅黑" panose="020B0503020204020204" pitchFamily="34" charset="-122"/>
              </a:rPr>
              <a:t>cache_set</a:t>
            </a:r>
            <a:r>
              <a:rPr lang="zh-CN" altLang="en-US" sz="1200" dirty="0">
                <a:latin typeface="微软雅黑" panose="020B0503020204020204" pitchFamily="34" charset="-122"/>
                <a:ea typeface="微软雅黑" panose="020B0503020204020204" pitchFamily="34" charset="-122"/>
              </a:rPr>
              <a:t>缓存</a:t>
            </a:r>
          </a:p>
        </p:txBody>
      </p:sp>
      <p:sp>
        <p:nvSpPr>
          <p:cNvPr id="51" name="流程图: 过程 50"/>
          <p:cNvSpPr/>
          <p:nvPr/>
        </p:nvSpPr>
        <p:spPr>
          <a:xfrm>
            <a:off x="7303875" y="2435857"/>
            <a:ext cx="1688193" cy="311708"/>
          </a:xfrm>
          <a:prstGeom prst="flowChartProcess">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sz="1200" dirty="0">
                <a:latin typeface="微软雅黑" panose="020B0503020204020204" pitchFamily="34" charset="-122"/>
                <a:ea typeface="微软雅黑" panose="020B0503020204020204" pitchFamily="34" charset="-122"/>
              </a:rPr>
              <a:t>清除</a:t>
            </a:r>
            <a:r>
              <a:rPr lang="en-US" altLang="zh-CN" sz="1200" dirty="0" err="1">
                <a:latin typeface="微软雅黑" panose="020B0503020204020204" pitchFamily="34" charset="-122"/>
                <a:ea typeface="微软雅黑" panose="020B0503020204020204" pitchFamily="34" charset="-122"/>
              </a:rPr>
              <a:t>spy_size</a:t>
            </a:r>
            <a:r>
              <a:rPr lang="zh-CN" altLang="en-US" sz="1200" dirty="0">
                <a:latin typeface="微软雅黑" panose="020B0503020204020204" pitchFamily="34" charset="-122"/>
                <a:ea typeface="微软雅黑" panose="020B0503020204020204" pitchFamily="34" charset="-122"/>
              </a:rPr>
              <a:t>缓存</a:t>
            </a:r>
          </a:p>
        </p:txBody>
      </p:sp>
      <p:sp>
        <p:nvSpPr>
          <p:cNvPr id="52" name="流程图: 过程 51"/>
          <p:cNvSpPr/>
          <p:nvPr/>
        </p:nvSpPr>
        <p:spPr>
          <a:xfrm>
            <a:off x="7303883" y="2995364"/>
            <a:ext cx="1688189" cy="548828"/>
          </a:xfrm>
          <a:prstGeom prst="flowChartProcess">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sz="1200" dirty="0">
                <a:latin typeface="微软雅黑" panose="020B0503020204020204" pitchFamily="34" charset="-122"/>
                <a:ea typeface="微软雅黑" panose="020B0503020204020204" pitchFamily="34" charset="-122"/>
              </a:rPr>
              <a:t>调用</a:t>
            </a:r>
            <a:r>
              <a:rPr lang="en-US" altLang="zh-CN" sz="1200" dirty="0">
                <a:latin typeface="微软雅黑" panose="020B0503020204020204" pitchFamily="34" charset="-122"/>
                <a:ea typeface="微软雅黑" panose="020B0503020204020204" pitchFamily="34" charset="-122"/>
              </a:rPr>
              <a:t>victim</a:t>
            </a:r>
            <a:r>
              <a:rPr lang="zh-CN" altLang="en-US" sz="1200" dirty="0">
                <a:latin typeface="微软雅黑" panose="020B0503020204020204" pitchFamily="34" charset="-122"/>
                <a:ea typeface="微软雅黑" panose="020B0503020204020204" pitchFamily="34" charset="-122"/>
              </a:rPr>
              <a:t>（合法索引</a:t>
            </a:r>
            <a:r>
              <a:rPr lang="en-US" altLang="zh-CN" sz="1200" dirty="0">
                <a:latin typeface="微软雅黑" panose="020B0503020204020204" pitchFamily="34" charset="-122"/>
                <a:ea typeface="微软雅黑" panose="020B0503020204020204" pitchFamily="34" charset="-122"/>
              </a:rPr>
              <a:t>5</a:t>
            </a:r>
            <a:r>
              <a:rPr lang="zh-CN" altLang="en-US" sz="1200" dirty="0">
                <a:latin typeface="微软雅黑" panose="020B0503020204020204" pitchFamily="34" charset="-122"/>
                <a:ea typeface="微软雅黑" panose="020B0503020204020204" pitchFamily="34" charset="-122"/>
              </a:rPr>
              <a:t>次，越界索引一次）</a:t>
            </a:r>
          </a:p>
        </p:txBody>
      </p:sp>
      <p:sp>
        <p:nvSpPr>
          <p:cNvPr id="53" name="流程图: 过程 52"/>
          <p:cNvSpPr/>
          <p:nvPr/>
        </p:nvSpPr>
        <p:spPr>
          <a:xfrm>
            <a:off x="7303881" y="3880285"/>
            <a:ext cx="1688191" cy="496569"/>
          </a:xfrm>
          <a:prstGeom prst="flowChartProcess">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sz="1200" dirty="0">
                <a:latin typeface="微软雅黑" panose="020B0503020204020204" pitchFamily="34" charset="-122"/>
                <a:ea typeface="微软雅黑" panose="020B0503020204020204" pitchFamily="34" charset="-122"/>
              </a:rPr>
              <a:t>测量并记录缓存命中的索引</a:t>
            </a:r>
          </a:p>
        </p:txBody>
      </p:sp>
      <p:sp>
        <p:nvSpPr>
          <p:cNvPr id="54" name="流程图: 过程 53"/>
          <p:cNvSpPr/>
          <p:nvPr/>
        </p:nvSpPr>
        <p:spPr>
          <a:xfrm>
            <a:off x="7303874" y="4688323"/>
            <a:ext cx="1688184" cy="496569"/>
          </a:xfrm>
          <a:prstGeom prst="flowChartProcess">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sz="1200" dirty="0">
                <a:latin typeface="微软雅黑" panose="020B0503020204020204" pitchFamily="34" charset="-122"/>
                <a:ea typeface="微软雅黑" panose="020B0503020204020204" pitchFamily="34" charset="-122"/>
              </a:rPr>
              <a:t>打印命中最多的索引（敏感数据）</a:t>
            </a:r>
          </a:p>
        </p:txBody>
      </p:sp>
      <p:cxnSp>
        <p:nvCxnSpPr>
          <p:cNvPr id="8" name="直接箭头连接符 7"/>
          <p:cNvCxnSpPr>
            <a:stCxn id="6" idx="2"/>
            <a:endCxn id="51" idx="0"/>
          </p:cNvCxnSpPr>
          <p:nvPr/>
        </p:nvCxnSpPr>
        <p:spPr>
          <a:xfrm flipH="1">
            <a:off x="8147972" y="2191680"/>
            <a:ext cx="1" cy="24417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5" name="直接箭头连接符 54"/>
          <p:cNvCxnSpPr>
            <a:stCxn id="51" idx="2"/>
            <a:endCxn id="52" idx="0"/>
          </p:cNvCxnSpPr>
          <p:nvPr/>
        </p:nvCxnSpPr>
        <p:spPr>
          <a:xfrm>
            <a:off x="8147972" y="2747565"/>
            <a:ext cx="6" cy="24779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6" name="直接箭头连接符 55"/>
          <p:cNvCxnSpPr>
            <a:stCxn id="52" idx="2"/>
            <a:endCxn id="53" idx="0"/>
          </p:cNvCxnSpPr>
          <p:nvPr/>
        </p:nvCxnSpPr>
        <p:spPr>
          <a:xfrm flipH="1">
            <a:off x="8147977" y="3544192"/>
            <a:ext cx="1" cy="33609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9" name="连接符: 肘形 58"/>
          <p:cNvCxnSpPr>
            <a:stCxn id="53" idx="2"/>
            <a:endCxn id="54" idx="0"/>
          </p:cNvCxnSpPr>
          <p:nvPr/>
        </p:nvCxnSpPr>
        <p:spPr>
          <a:xfrm rot="5400000">
            <a:off x="7992238" y="4532583"/>
            <a:ext cx="311469" cy="11"/>
          </a:xfrm>
          <a:prstGeom prst="bentConnector3">
            <a:avLst>
              <a:gd name="adj1" fmla="val 50000"/>
            </a:avLst>
          </a:prstGeom>
          <a:ln>
            <a:tailEnd type="triangle"/>
          </a:ln>
        </p:spPr>
        <p:style>
          <a:lnRef idx="2">
            <a:schemeClr val="dk1"/>
          </a:lnRef>
          <a:fillRef idx="0">
            <a:schemeClr val="dk1"/>
          </a:fillRef>
          <a:effectRef idx="1">
            <a:schemeClr val="dk1"/>
          </a:effectRef>
          <a:fontRef idx="minor">
            <a:schemeClr val="tx1"/>
          </a:fontRef>
        </p:style>
      </p:cxnSp>
      <p:sp>
        <p:nvSpPr>
          <p:cNvPr id="64" name="文本框 63"/>
          <p:cNvSpPr txBox="1"/>
          <p:nvPr/>
        </p:nvSpPr>
        <p:spPr>
          <a:xfrm>
            <a:off x="6721869" y="2720865"/>
            <a:ext cx="501650" cy="400110"/>
          </a:xfrm>
          <a:prstGeom prst="rect">
            <a:avLst/>
          </a:prstGeom>
          <a:noFill/>
        </p:spPr>
        <p:txBody>
          <a:bodyPr wrap="square" rtlCol="0">
            <a:spAutoFit/>
          </a:bodyPr>
          <a:lstStyle/>
          <a:p>
            <a:r>
              <a:rPr lang="zh-CN" altLang="en-US" sz="1000" dirty="0">
                <a:latin typeface="微软雅黑" panose="020B0503020204020204" pitchFamily="34" charset="-122"/>
                <a:ea typeface="微软雅黑" panose="020B0503020204020204" pitchFamily="34" charset="-122"/>
              </a:rPr>
              <a:t>循环</a:t>
            </a:r>
            <a:r>
              <a:rPr lang="en-US" altLang="zh-CN" sz="1000" dirty="0">
                <a:latin typeface="微软雅黑" panose="020B0503020204020204" pitchFamily="34" charset="-122"/>
                <a:ea typeface="微软雅黑" panose="020B0503020204020204" pitchFamily="34" charset="-122"/>
              </a:rPr>
              <a:t>30</a:t>
            </a:r>
            <a:r>
              <a:rPr lang="zh-CN" altLang="en-US" sz="1000" dirty="0">
                <a:latin typeface="微软雅黑" panose="020B0503020204020204" pitchFamily="34" charset="-122"/>
                <a:ea typeface="微软雅黑" panose="020B0503020204020204" pitchFamily="34" charset="-122"/>
              </a:rPr>
              <a:t>次</a:t>
            </a:r>
          </a:p>
        </p:txBody>
      </p:sp>
      <p:cxnSp>
        <p:nvCxnSpPr>
          <p:cNvPr id="120" name="连接符: 肘形 119"/>
          <p:cNvCxnSpPr>
            <a:stCxn id="52" idx="1"/>
            <a:endCxn id="51" idx="1"/>
          </p:cNvCxnSpPr>
          <p:nvPr/>
        </p:nvCxnSpPr>
        <p:spPr>
          <a:xfrm rot="10800000">
            <a:off x="7303875" y="2591712"/>
            <a:ext cx="8" cy="678067"/>
          </a:xfrm>
          <a:prstGeom prst="bentConnector3">
            <a:avLst>
              <a:gd name="adj1" fmla="val 2147483646"/>
            </a:avLst>
          </a:prstGeom>
          <a:ln>
            <a:tailEnd type="triangle"/>
          </a:ln>
        </p:spPr>
        <p:style>
          <a:lnRef idx="2">
            <a:schemeClr val="dk1"/>
          </a:lnRef>
          <a:fillRef idx="0">
            <a:schemeClr val="dk1"/>
          </a:fillRef>
          <a:effectRef idx="1">
            <a:schemeClr val="dk1"/>
          </a:effectRef>
          <a:fontRef idx="minor">
            <a:schemeClr val="tx1"/>
          </a:fontRef>
        </p:style>
      </p:cxnSp>
      <p:cxnSp>
        <p:nvCxnSpPr>
          <p:cNvPr id="126" name="连接符: 肘形 125"/>
          <p:cNvCxnSpPr>
            <a:stCxn id="53" idx="3"/>
            <a:endCxn id="6" idx="3"/>
          </p:cNvCxnSpPr>
          <p:nvPr/>
        </p:nvCxnSpPr>
        <p:spPr>
          <a:xfrm flipH="1" flipV="1">
            <a:off x="8992067" y="2036703"/>
            <a:ext cx="5" cy="2091867"/>
          </a:xfrm>
          <a:prstGeom prst="bentConnector3">
            <a:avLst>
              <a:gd name="adj1" fmla="val -4572000000"/>
            </a:avLst>
          </a:prstGeom>
          <a:ln>
            <a:tailEnd type="triangle"/>
          </a:ln>
        </p:spPr>
        <p:style>
          <a:lnRef idx="2">
            <a:schemeClr val="dk1"/>
          </a:lnRef>
          <a:fillRef idx="0">
            <a:schemeClr val="dk1"/>
          </a:fillRef>
          <a:effectRef idx="1">
            <a:schemeClr val="dk1"/>
          </a:effectRef>
          <a:fontRef idx="minor">
            <a:schemeClr val="tx1"/>
          </a:fontRef>
        </p:style>
      </p:cxnSp>
      <p:sp>
        <p:nvSpPr>
          <p:cNvPr id="130" name="文本框 129"/>
          <p:cNvSpPr txBox="1"/>
          <p:nvPr/>
        </p:nvSpPr>
        <p:spPr>
          <a:xfrm>
            <a:off x="9218740" y="2805637"/>
            <a:ext cx="617367" cy="400110"/>
          </a:xfrm>
          <a:prstGeom prst="rect">
            <a:avLst/>
          </a:prstGeom>
          <a:noFill/>
        </p:spPr>
        <p:txBody>
          <a:bodyPr wrap="square" rtlCol="0">
            <a:spAutoFit/>
          </a:bodyPr>
          <a:lstStyle/>
          <a:p>
            <a:r>
              <a:rPr lang="zh-CN" altLang="en-US" sz="1000" dirty="0">
                <a:latin typeface="微软雅黑" panose="020B0503020204020204" pitchFamily="34" charset="-122"/>
                <a:ea typeface="微软雅黑" panose="020B0503020204020204" pitchFamily="34" charset="-122"/>
              </a:rPr>
              <a:t>循环</a:t>
            </a:r>
            <a:r>
              <a:rPr lang="en-US" altLang="zh-CN" sz="1000" dirty="0">
                <a:latin typeface="微软雅黑" panose="020B0503020204020204" pitchFamily="34" charset="-122"/>
                <a:ea typeface="微软雅黑" panose="020B0503020204020204" pitchFamily="34" charset="-122"/>
              </a:rPr>
              <a:t>999</a:t>
            </a:r>
            <a:r>
              <a:rPr lang="zh-CN" altLang="en-US" sz="1000" dirty="0">
                <a:latin typeface="微软雅黑" panose="020B0503020204020204" pitchFamily="34" charset="-122"/>
                <a:ea typeface="微软雅黑" panose="020B0503020204020204" pitchFamily="34" charset="-122"/>
              </a:rPr>
              <a:t>次</a:t>
            </a:r>
          </a:p>
        </p:txBody>
      </p:sp>
      <p:pic>
        <p:nvPicPr>
          <p:cNvPr id="7" name="图片 6"/>
          <p:cNvPicPr>
            <a:picLocks noChangeAspect="1"/>
          </p:cNvPicPr>
          <p:nvPr/>
        </p:nvPicPr>
        <p:blipFill>
          <a:blip r:embed="rId4">
            <a:duotone>
              <a:schemeClr val="accent3">
                <a:shade val="45000"/>
                <a:satMod val="135000"/>
              </a:schemeClr>
              <a:prstClr val="white"/>
            </a:duotone>
          </a:blip>
          <a:stretch>
            <a:fillRect/>
          </a:stretch>
        </p:blipFill>
        <p:spPr>
          <a:xfrm>
            <a:off x="9902782" y="1483018"/>
            <a:ext cx="1595987" cy="3933449"/>
          </a:xfrm>
          <a:prstGeom prst="rect">
            <a:avLst/>
          </a:prstGeom>
          <a:effectLst>
            <a:outerShdw blurRad="50800" dist="38100" dir="2700000" algn="tl" rotWithShape="0">
              <a:prstClr val="black">
                <a:alpha val="40000"/>
              </a:prstClr>
            </a:outerShdw>
          </a:effectLst>
        </p:spPr>
      </p:pic>
      <p:sp>
        <p:nvSpPr>
          <p:cNvPr id="22" name="文本框 21"/>
          <p:cNvSpPr txBox="1"/>
          <p:nvPr/>
        </p:nvSpPr>
        <p:spPr>
          <a:xfrm>
            <a:off x="10076484" y="5601133"/>
            <a:ext cx="1373836" cy="369332"/>
          </a:xfrm>
          <a:prstGeom prst="rect">
            <a:avLst/>
          </a:prstGeom>
          <a:noFill/>
        </p:spPr>
        <p:txBody>
          <a:bodyPr wrap="square">
            <a:spAutoFit/>
          </a:bodyPr>
          <a:lstStyle/>
          <a:p>
            <a:pPr algn="ctr"/>
            <a:r>
              <a:rPr lang="zh-CN" altLang="en-US" dirty="0">
                <a:latin typeface="微软雅黑" panose="020B0503020204020204" pitchFamily="34" charset="-122"/>
                <a:ea typeface="微软雅黑" panose="020B0503020204020204" pitchFamily="34" charset="-122"/>
              </a:rPr>
              <a:t>实验结果</a:t>
            </a:r>
          </a:p>
        </p:txBody>
      </p:sp>
      <p:sp>
        <p:nvSpPr>
          <p:cNvPr id="29" name="标题 1"/>
          <p:cNvSpPr>
            <a:spLocks noGrp="1"/>
          </p:cNvSpPr>
          <p:nvPr>
            <p:ph type="title"/>
          </p:nvPr>
        </p:nvSpPr>
        <p:spPr>
          <a:xfrm>
            <a:off x="1131376" y="136525"/>
            <a:ext cx="8022720" cy="725407"/>
          </a:xfrm>
        </p:spPr>
        <p:txBody>
          <a:bodyPr vert="horz" lIns="91440" tIns="45720" rIns="91440" bIns="45720" rtlCol="0" anchor="ctr">
            <a:normAutofit/>
          </a:bodyPr>
          <a:lstStyle/>
          <a:p>
            <a:r>
              <a:rPr kumimoji="1" lang="zh-CN" altLang="en-US" dirty="0">
                <a:solidFill>
                  <a:schemeClr val="tx1"/>
                </a:solidFill>
              </a:rPr>
              <a:t>实验五： </a:t>
            </a:r>
            <a:r>
              <a:rPr kumimoji="1" dirty="0" err="1"/>
              <a:t>Spectre</a:t>
            </a:r>
            <a:r>
              <a:rPr kumimoji="1" dirty="0"/>
              <a:t> </a:t>
            </a:r>
            <a:r>
              <a:rPr kumimoji="1" dirty="0" err="1"/>
              <a:t>攻击验证</a:t>
            </a:r>
            <a:endParaRPr kumimoji="1" dirty="0"/>
          </a:p>
        </p:txBody>
      </p:sp>
      <p:sp>
        <p:nvSpPr>
          <p:cNvPr id="30" name="TextBox 29"/>
          <p:cNvSpPr txBox="1"/>
          <p:nvPr/>
        </p:nvSpPr>
        <p:spPr>
          <a:xfrm>
            <a:off x="9140825" y="136525"/>
            <a:ext cx="2908300"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
        <p:nvSpPr>
          <p:cNvPr id="32" name="矩形 2"/>
          <p:cNvSpPr/>
          <p:nvPr/>
        </p:nvSpPr>
        <p:spPr>
          <a:xfrm>
            <a:off x="741680" y="1406155"/>
            <a:ext cx="5486924" cy="4378443"/>
          </a:xfrm>
          <a:prstGeom prst="rect">
            <a:avLst/>
          </a:prstGeom>
        </p:spPr>
        <p:txBody>
          <a:bodyPr wrap="square">
            <a:spAutoFit/>
          </a:bodyPr>
          <a:lstStyle/>
          <a:p>
            <a:pPr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实验要求：</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1.</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 根据发现</a:t>
            </a:r>
            <a:r>
              <a:rPr lang="en-US" altLang="zh-CN" sz="2000" dirty="0" err="1">
                <a:latin typeface="微软雅黑" panose="020B0503020204020204" pitchFamily="34" charset="-122"/>
                <a:ea typeface="微软雅黑" panose="020B0503020204020204" pitchFamily="34" charset="-122"/>
                <a:cs typeface="Times New Roman" panose="02020503050405090304" pitchFamily="18" charset="0"/>
              </a:rPr>
              <a:t>Spectre</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的文章附录当中的源代码复现文中 </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Section IV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中的实验，窃取内存当中的机密信息</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2. </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要求为</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C</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语言版本，可以参考其他源码但必须标明出处，且实验效果需要与教材一致</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buClrTx/>
              <a:buSzTx/>
              <a:buFontTx/>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实验资料</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buClrTx/>
              <a:buSzTx/>
              <a:buFontTx/>
            </a:pP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1.</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 </a:t>
            </a:r>
            <a:r>
              <a:rPr lang="en-US" altLang="zh-CN" sz="2000" dirty="0">
                <a:latin typeface="微软雅黑" panose="020B0503020204020204" pitchFamily="34" charset="-122"/>
                <a:ea typeface="微软雅黑" panose="020B0503020204020204" pitchFamily="34" charset="-122"/>
                <a:cs typeface="Times New Roman" panose="02020503050405090304" pitchFamily="18" charset="0"/>
              </a:rPr>
              <a:t> IEEE S&amp;P</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上的</a:t>
            </a:r>
            <a:r>
              <a:rPr lang="en-US" altLang="zh-CN" sz="2000" dirty="0" err="1">
                <a:latin typeface="微软雅黑" panose="020B0503020204020204" pitchFamily="34" charset="-122"/>
                <a:ea typeface="微软雅黑" panose="020B0503020204020204" pitchFamily="34" charset="-122"/>
                <a:cs typeface="Times New Roman" panose="02020503050405090304" pitchFamily="18" charset="0"/>
              </a:rPr>
              <a:t>Spectre</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原始文章：</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algn="just" latinLnBrk="1">
              <a:lnSpc>
                <a:spcPct val="130000"/>
              </a:lnSpc>
            </a:pPr>
            <a:r>
              <a:rPr lang="en-US" altLang="zh-CN" i="1" u="sng" dirty="0">
                <a:solidFill>
                  <a:schemeClr val="accent3">
                    <a:lumMod val="75000"/>
                  </a:schemeClr>
                </a:solidFill>
                <a:latin typeface="微软雅黑" panose="020B0503020204020204" pitchFamily="34" charset="-122"/>
                <a:ea typeface="微软雅黑" panose="020B0503020204020204" pitchFamily="34" charset="-122"/>
                <a:cs typeface="Times New Roman" panose="02020503050405090304" pitchFamily="18" charset="0"/>
              </a:rPr>
              <a:t>https://ieeexplore.ieee.org/abstract/document/8835233</a:t>
            </a:r>
          </a:p>
        </p:txBody>
      </p:sp>
      <p:sp>
        <p:nvSpPr>
          <p:cNvPr id="21" name="文本框 21"/>
          <p:cNvSpPr txBox="1"/>
          <p:nvPr/>
        </p:nvSpPr>
        <p:spPr>
          <a:xfrm>
            <a:off x="7461061" y="5568867"/>
            <a:ext cx="1373836" cy="369332"/>
          </a:xfrm>
          <a:prstGeom prst="rect">
            <a:avLst/>
          </a:prstGeom>
          <a:noFill/>
        </p:spPr>
        <p:txBody>
          <a:bodyPr wrap="square">
            <a:spAutoFit/>
          </a:bodyPr>
          <a:lstStyle/>
          <a:p>
            <a:pPr algn="ctr"/>
            <a:r>
              <a:rPr lang="zh-CN" altLang="en-US" dirty="0">
                <a:latin typeface="微软雅黑" panose="020B0503020204020204" pitchFamily="34" charset="-122"/>
                <a:ea typeface="微软雅黑" panose="020B0503020204020204" pitchFamily="34" charset="-122"/>
              </a:rPr>
              <a:t>攻击流程</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g2-3713&amp;3764"/>
          <p:cNvSpPr/>
          <p:nvPr>
            <p:custDataLst>
              <p:tags r:id="rId1"/>
            </p:custDataLst>
          </p:nvPr>
        </p:nvSpPr>
        <p:spPr>
          <a:xfrm>
            <a:off x="402590" y="984885"/>
            <a:ext cx="5990590" cy="5695950"/>
          </a:xfrm>
          <a:custGeom>
            <a:avLst/>
            <a:gdLst/>
            <a:ahLst/>
            <a:cxnLst/>
            <a:rect l="l" t="t" r="r" b="b"/>
            <a:pathLst>
              <a:path w="5473700" h="5321300">
                <a:moveTo>
                  <a:pt x="5450777" y="1377594"/>
                </a:moveTo>
                <a:cubicBezTo>
                  <a:pt x="5457927" y="1480630"/>
                  <a:pt x="5490794" y="1583093"/>
                  <a:pt x="5462207" y="1686128"/>
                </a:cubicBezTo>
                <a:cubicBezTo>
                  <a:pt x="5435778" y="1806054"/>
                  <a:pt x="5395760" y="1925396"/>
                  <a:pt x="5417909" y="2048815"/>
                </a:cubicBezTo>
                <a:cubicBezTo>
                  <a:pt x="5443639" y="2204834"/>
                  <a:pt x="5449354" y="2362010"/>
                  <a:pt x="5455069" y="2519197"/>
                </a:cubicBezTo>
                <a:cubicBezTo>
                  <a:pt x="5460784" y="2669972"/>
                  <a:pt x="5416487" y="3363659"/>
                  <a:pt x="5396471" y="3512109"/>
                </a:cubicBezTo>
                <a:cubicBezTo>
                  <a:pt x="5396471" y="3655314"/>
                  <a:pt x="5427205" y="3797948"/>
                  <a:pt x="5410048" y="3941153"/>
                </a:cubicBezTo>
                <a:cubicBezTo>
                  <a:pt x="5391480" y="4486300"/>
                  <a:pt x="5360746" y="4621949"/>
                  <a:pt x="5366461" y="4757585"/>
                </a:cubicBezTo>
                <a:cubicBezTo>
                  <a:pt x="5382895" y="4902543"/>
                  <a:pt x="5385041" y="4921669"/>
                  <a:pt x="5367896" y="5066627"/>
                </a:cubicBezTo>
                <a:cubicBezTo>
                  <a:pt x="5366461" y="5119599"/>
                  <a:pt x="5367185" y="5206924"/>
                  <a:pt x="5300015" y="5225555"/>
                </a:cubicBezTo>
                <a:cubicBezTo>
                  <a:pt x="5294300" y="5240680"/>
                  <a:pt x="5285016" y="5255235"/>
                  <a:pt x="5272151" y="5265141"/>
                </a:cubicBezTo>
                <a:cubicBezTo>
                  <a:pt x="5217135" y="5319852"/>
                  <a:pt x="5122101" y="5280851"/>
                  <a:pt x="5048504" y="5295405"/>
                </a:cubicBezTo>
                <a:cubicBezTo>
                  <a:pt x="4902035" y="5305298"/>
                  <a:pt x="4745558" y="5307051"/>
                  <a:pt x="4601934" y="5296573"/>
                </a:cubicBezTo>
                <a:cubicBezTo>
                  <a:pt x="4369714" y="5287836"/>
                  <a:pt x="4137495" y="5335575"/>
                  <a:pt x="3905288" y="5316944"/>
                </a:cubicBezTo>
                <a:cubicBezTo>
                  <a:pt x="3741661" y="5304727"/>
                  <a:pt x="3585185" y="5264556"/>
                  <a:pt x="3420135" y="5259896"/>
                </a:cubicBezTo>
                <a:cubicBezTo>
                  <a:pt x="3242932" y="5287251"/>
                  <a:pt x="3067164" y="5324513"/>
                  <a:pt x="2885669" y="5307051"/>
                </a:cubicBezTo>
                <a:cubicBezTo>
                  <a:pt x="2629167" y="5294249"/>
                  <a:pt x="2376221" y="5259896"/>
                  <a:pt x="2118995" y="5251742"/>
                </a:cubicBezTo>
                <a:cubicBezTo>
                  <a:pt x="1901787" y="5273865"/>
                  <a:pt x="1686712" y="5325682"/>
                  <a:pt x="1468082" y="5283759"/>
                </a:cubicBezTo>
                <a:cubicBezTo>
                  <a:pt x="1265154" y="5230787"/>
                  <a:pt x="1052228" y="5276774"/>
                  <a:pt x="845732" y="5244173"/>
                </a:cubicBezTo>
                <a:cubicBezTo>
                  <a:pt x="755703" y="5223218"/>
                  <a:pt x="667819" y="5197018"/>
                  <a:pt x="573504" y="5188293"/>
                </a:cubicBezTo>
                <a:cubicBezTo>
                  <a:pt x="481331" y="5197602"/>
                  <a:pt x="388443" y="5203431"/>
                  <a:pt x="295557" y="5197018"/>
                </a:cubicBezTo>
                <a:cubicBezTo>
                  <a:pt x="233394" y="5195278"/>
                  <a:pt x="168373" y="5209248"/>
                  <a:pt x="107639" y="5195278"/>
                </a:cubicBezTo>
                <a:cubicBezTo>
                  <a:pt x="43333" y="5171986"/>
                  <a:pt x="46191" y="5100968"/>
                  <a:pt x="82631" y="5056137"/>
                </a:cubicBezTo>
                <a:cubicBezTo>
                  <a:pt x="78344" y="5043335"/>
                  <a:pt x="75486" y="5029949"/>
                  <a:pt x="75486" y="5016551"/>
                </a:cubicBezTo>
                <a:cubicBezTo>
                  <a:pt x="62625" y="4821530"/>
                  <a:pt x="73342" y="4754093"/>
                  <a:pt x="68341" y="4559071"/>
                </a:cubicBezTo>
                <a:cubicBezTo>
                  <a:pt x="55479" y="4426344"/>
                  <a:pt x="33330" y="3882352"/>
                  <a:pt x="45477" y="3749624"/>
                </a:cubicBezTo>
                <a:cubicBezTo>
                  <a:pt x="59052" y="3636683"/>
                  <a:pt x="93349" y="3526663"/>
                  <a:pt x="94064" y="3412553"/>
                </a:cubicBezTo>
                <a:cubicBezTo>
                  <a:pt x="70485" y="3246641"/>
                  <a:pt x="34760" y="2531999"/>
                  <a:pt x="49764" y="2364334"/>
                </a:cubicBezTo>
                <a:cubicBezTo>
                  <a:pt x="56195" y="2266544"/>
                  <a:pt x="70485" y="2169897"/>
                  <a:pt x="88347" y="2073262"/>
                </a:cubicBezTo>
                <a:cubicBezTo>
                  <a:pt x="83346" y="1997583"/>
                  <a:pt x="77629" y="1921904"/>
                  <a:pt x="68341" y="1846809"/>
                </a:cubicBezTo>
                <a:cubicBezTo>
                  <a:pt x="15467" y="1661096"/>
                  <a:pt x="24041" y="1469568"/>
                  <a:pt x="36188" y="1280376"/>
                </a:cubicBezTo>
                <a:cubicBezTo>
                  <a:pt x="7607" y="1102815"/>
                  <a:pt x="-5968" y="924094"/>
                  <a:pt x="28329" y="746536"/>
                </a:cubicBezTo>
                <a:cubicBezTo>
                  <a:pt x="30473" y="650481"/>
                  <a:pt x="31187" y="555009"/>
                  <a:pt x="11895" y="459536"/>
                </a:cubicBezTo>
                <a:cubicBezTo>
                  <a:pt x="14753" y="373377"/>
                  <a:pt x="-35978" y="212703"/>
                  <a:pt x="52622" y="156816"/>
                </a:cubicBezTo>
                <a:cubicBezTo>
                  <a:pt x="74772" y="147502"/>
                  <a:pt x="93349" y="144591"/>
                  <a:pt x="109783" y="146337"/>
                </a:cubicBezTo>
                <a:cubicBezTo>
                  <a:pt x="165515" y="107915"/>
                  <a:pt x="258402" y="137605"/>
                  <a:pt x="326281" y="133530"/>
                </a:cubicBezTo>
                <a:cubicBezTo>
                  <a:pt x="458466" y="128290"/>
                  <a:pt x="587793" y="152159"/>
                  <a:pt x="720693" y="147502"/>
                </a:cubicBezTo>
                <a:cubicBezTo>
                  <a:pt x="722836" y="147502"/>
                  <a:pt x="724980" y="146920"/>
                  <a:pt x="727838" y="146920"/>
                </a:cubicBezTo>
                <a:cubicBezTo>
                  <a:pt x="695684" y="224928"/>
                  <a:pt x="673534" y="307594"/>
                  <a:pt x="718549" y="385020"/>
                </a:cubicBezTo>
                <a:cubicBezTo>
                  <a:pt x="795716" y="520662"/>
                  <a:pt x="1020789" y="431010"/>
                  <a:pt x="1065088" y="320401"/>
                </a:cubicBezTo>
                <a:cubicBezTo>
                  <a:pt x="1100099" y="243557"/>
                  <a:pt x="1048656" y="172535"/>
                  <a:pt x="1006499" y="106169"/>
                </a:cubicBezTo>
                <a:cubicBezTo>
                  <a:pt x="1030078" y="103840"/>
                  <a:pt x="1054371" y="102094"/>
                  <a:pt x="1077951" y="100929"/>
                </a:cubicBezTo>
                <a:cubicBezTo>
                  <a:pt x="1220854" y="97437"/>
                  <a:pt x="1361618" y="117230"/>
                  <a:pt x="1504518" y="120140"/>
                </a:cubicBezTo>
                <a:cubicBezTo>
                  <a:pt x="1625270" y="134112"/>
                  <a:pt x="1741742" y="96854"/>
                  <a:pt x="1863204" y="103840"/>
                </a:cubicBezTo>
                <a:cubicBezTo>
                  <a:pt x="1896072" y="102676"/>
                  <a:pt x="1927504" y="105587"/>
                  <a:pt x="1958950" y="110244"/>
                </a:cubicBezTo>
                <a:cubicBezTo>
                  <a:pt x="1903933" y="233661"/>
                  <a:pt x="1850339" y="382692"/>
                  <a:pt x="2003247" y="471761"/>
                </a:cubicBezTo>
                <a:cubicBezTo>
                  <a:pt x="2206168" y="567234"/>
                  <a:pt x="2347646" y="286054"/>
                  <a:pt x="2251177" y="160891"/>
                </a:cubicBezTo>
                <a:cubicBezTo>
                  <a:pt x="2405520" y="169624"/>
                  <a:pt x="2558428" y="121887"/>
                  <a:pt x="2712047" y="107915"/>
                </a:cubicBezTo>
                <a:cubicBezTo>
                  <a:pt x="2827795" y="93944"/>
                  <a:pt x="2947124" y="83465"/>
                  <a:pt x="3065729" y="81718"/>
                </a:cubicBezTo>
                <a:cubicBezTo>
                  <a:pt x="3022854" y="204553"/>
                  <a:pt x="3003563" y="337866"/>
                  <a:pt x="3163621" y="396663"/>
                </a:cubicBezTo>
                <a:cubicBezTo>
                  <a:pt x="3392259" y="458371"/>
                  <a:pt x="3465144" y="258111"/>
                  <a:pt x="3415843" y="105587"/>
                </a:cubicBezTo>
                <a:cubicBezTo>
                  <a:pt x="3416554" y="105587"/>
                  <a:pt x="3417278" y="105587"/>
                  <a:pt x="3417989" y="106169"/>
                </a:cubicBezTo>
                <a:cubicBezTo>
                  <a:pt x="3621621" y="160891"/>
                  <a:pt x="3823830" y="67747"/>
                  <a:pt x="4028186" y="55522"/>
                </a:cubicBezTo>
                <a:cubicBezTo>
                  <a:pt x="4035323" y="54939"/>
                  <a:pt x="4043185" y="54357"/>
                  <a:pt x="4050335" y="53775"/>
                </a:cubicBezTo>
                <a:cubicBezTo>
                  <a:pt x="4001033" y="183595"/>
                  <a:pt x="3987457" y="334373"/>
                  <a:pt x="4162514" y="378035"/>
                </a:cubicBezTo>
                <a:cubicBezTo>
                  <a:pt x="4288269" y="393752"/>
                  <a:pt x="4397578" y="302354"/>
                  <a:pt x="4426877" y="208628"/>
                </a:cubicBezTo>
                <a:cubicBezTo>
                  <a:pt x="4443311" y="153323"/>
                  <a:pt x="4427601" y="97437"/>
                  <a:pt x="4395445" y="48536"/>
                </a:cubicBezTo>
                <a:cubicBezTo>
                  <a:pt x="4404017" y="48536"/>
                  <a:pt x="4413301" y="48536"/>
                  <a:pt x="4421886" y="48536"/>
                </a:cubicBezTo>
                <a:cubicBezTo>
                  <a:pt x="4611230" y="29325"/>
                  <a:pt x="4796993" y="-9097"/>
                  <a:pt x="4989208" y="1964"/>
                </a:cubicBezTo>
                <a:cubicBezTo>
                  <a:pt x="5099952" y="4292"/>
                  <a:pt x="5204270" y="34564"/>
                  <a:pt x="5313591" y="46789"/>
                </a:cubicBezTo>
                <a:cubicBezTo>
                  <a:pt x="5361470" y="55522"/>
                  <a:pt x="5382184" y="98019"/>
                  <a:pt x="5377904" y="137605"/>
                </a:cubicBezTo>
                <a:cubicBezTo>
                  <a:pt x="5392191" y="159727"/>
                  <a:pt x="5397906" y="187088"/>
                  <a:pt x="5387188" y="213285"/>
                </a:cubicBezTo>
                <a:cubicBezTo>
                  <a:pt x="5372176" y="319819"/>
                  <a:pt x="5399329" y="428099"/>
                  <a:pt x="5383619" y="535215"/>
                </a:cubicBezTo>
                <a:cubicBezTo>
                  <a:pt x="5384330" y="670857"/>
                  <a:pt x="5437200" y="800677"/>
                  <a:pt x="5448630" y="936319"/>
                </a:cubicBezTo>
                <a:cubicBezTo>
                  <a:pt x="5452923" y="1083603"/>
                  <a:pt x="5427205" y="1230888"/>
                  <a:pt x="5450777" y="1377594"/>
                </a:cubicBezTo>
              </a:path>
            </a:pathLst>
          </a:custGeom>
          <a:solidFill>
            <a:schemeClr val="accent1">
              <a:lumMod val="20000"/>
              <a:lumOff val="80000"/>
              <a:alpha val="9000"/>
            </a:schemeClr>
          </a:solidFill>
          <a:ln w="9525">
            <a:solidFill>
              <a:schemeClr val="accent1">
                <a:alpha val="21000"/>
              </a:schemeClr>
            </a:solidFill>
          </a:ln>
          <a:effectLst>
            <a:outerShdw blurRad="50800" dist="38100" dir="2700000" algn="tl" rotWithShape="0">
              <a:prstClr val="black">
                <a:alpha val="40000"/>
              </a:prstClr>
            </a:outerShdw>
          </a:effectLst>
        </p:spPr>
        <p:txBody>
          <a:bodyPr/>
          <a:lstStyle/>
          <a:p>
            <a:endParaRPr lang="zh-CN" altLang="en-US"/>
          </a:p>
        </p:txBody>
      </p:sp>
      <p:sp>
        <p:nvSpPr>
          <p:cNvPr id="3" name="矩形 2"/>
          <p:cNvSpPr/>
          <p:nvPr/>
        </p:nvSpPr>
        <p:spPr>
          <a:xfrm>
            <a:off x="762000" y="1480820"/>
            <a:ext cx="5436870" cy="4492625"/>
          </a:xfrm>
          <a:prstGeom prst="rect">
            <a:avLst/>
          </a:prstGeom>
        </p:spPr>
        <p:txBody>
          <a:bodyPr wrap="square">
            <a:spAutoFit/>
          </a:bodyPr>
          <a:lstStyle/>
          <a:p>
            <a:pPr lvl="0"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实验背景：</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栈区溢出攻击，是最常见的缓冲区溢出攻击</a:t>
            </a: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方式</a:t>
            </a:r>
            <a:r>
              <a:rPr lang="zh-CN" altLang="en-US" sz="2000" dirty="0">
                <a:effectLst/>
                <a:latin typeface="微软雅黑" panose="020B0503020204020204" pitchFamily="34" charset="-122"/>
                <a:ea typeface="微软雅黑" panose="020B0503020204020204" pitchFamily="34" charset="-122"/>
                <a:cs typeface="Times New Roman" panose="02020503050405090304" pitchFamily="18" charset="0"/>
              </a:rPr>
              <a:t>，是多种攻击的基础</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攻击者构造恶意的程序输入覆盖栈当中的返回地址，不正当触发函数执行，达到修改进程行为的目的</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endParaRPr lang="en-US" altLang="zh-CN" sz="2000" dirty="0">
              <a:effectLst/>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 </a:t>
            </a:r>
            <a:r>
              <a:rPr lang="zh-CN" altLang="en-US"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rPr>
              <a:t>实验目的：</a:t>
            </a:r>
            <a:endParaRPr lang="en-US" altLang="zh-CN" sz="2000" b="1" dirty="0">
              <a:solidFill>
                <a:srgbClr val="C00000"/>
              </a:solidFill>
              <a:latin typeface="微软雅黑" panose="020B0503020204020204" pitchFamily="34" charset="-122"/>
              <a:ea typeface="微软雅黑" panose="020B0503020204020204" pitchFamily="34" charset="-122"/>
              <a:cs typeface="Times New Roman" panose="02020503050405090304" pitchFamily="18" charset="0"/>
            </a:endParaRPr>
          </a:p>
          <a:p>
            <a:pPr lvl="0" algn="just" latinLnBrk="1">
              <a:lnSpc>
                <a:spcPct val="130000"/>
              </a:lnSpc>
            </a:pPr>
            <a:r>
              <a:rPr lang="zh-CN" altLang="en-US" sz="2000" dirty="0">
                <a:latin typeface="微软雅黑" panose="020B0503020204020204" pitchFamily="34" charset="-122"/>
                <a:ea typeface="微软雅黑" panose="020B0503020204020204" pitchFamily="34" charset="-122"/>
                <a:cs typeface="Times New Roman" panose="02020503050405090304" pitchFamily="18" charset="0"/>
              </a:rPr>
              <a:t>本实验模拟一次朴素的栈区溢出攻击，核心在于掌握“如何构造覆盖栈帧的恶意输入”</a:t>
            </a:r>
            <a:endParaRPr lang="en-US" altLang="zh-CN" sz="2000" dirty="0">
              <a:latin typeface="微软雅黑" panose="020B0503020204020204" pitchFamily="34" charset="-122"/>
              <a:ea typeface="微软雅黑" panose="020B0503020204020204" pitchFamily="34" charset="-122"/>
              <a:cs typeface="Times New Roman" panose="02020503050405090304" pitchFamily="18" charset="0"/>
            </a:endParaRPr>
          </a:p>
        </p:txBody>
      </p:sp>
      <p:cxnSp>
        <p:nvCxnSpPr>
          <p:cNvPr id="9" name="直接连接符 8"/>
          <p:cNvCxnSpPr/>
          <p:nvPr/>
        </p:nvCxnSpPr>
        <p:spPr>
          <a:xfrm>
            <a:off x="7331381" y="1494092"/>
            <a:ext cx="0" cy="4320000"/>
          </a:xfrm>
          <a:prstGeom prst="line">
            <a:avLst/>
          </a:prstGeom>
          <a:noFill/>
          <a:ln w="12700" cap="flat" cmpd="sng" algn="ctr">
            <a:solidFill>
              <a:srgbClr val="000000"/>
            </a:solidFill>
            <a:prstDash val="solid"/>
            <a:miter lim="800000"/>
          </a:ln>
          <a:effectLst/>
        </p:spPr>
      </p:cxnSp>
      <p:cxnSp>
        <p:nvCxnSpPr>
          <p:cNvPr id="10" name="直接连接符 9"/>
          <p:cNvCxnSpPr/>
          <p:nvPr/>
        </p:nvCxnSpPr>
        <p:spPr>
          <a:xfrm>
            <a:off x="9959819" y="1494092"/>
            <a:ext cx="0" cy="4320000"/>
          </a:xfrm>
          <a:prstGeom prst="line">
            <a:avLst/>
          </a:prstGeom>
          <a:noFill/>
          <a:ln w="12700" cap="flat" cmpd="sng" algn="ctr">
            <a:solidFill>
              <a:srgbClr val="000000"/>
            </a:solidFill>
            <a:prstDash val="solid"/>
            <a:miter lim="800000"/>
          </a:ln>
          <a:effectLst/>
        </p:spPr>
      </p:cxnSp>
      <p:sp>
        <p:nvSpPr>
          <p:cNvPr id="11" name="文本框 10"/>
          <p:cNvSpPr txBox="1"/>
          <p:nvPr/>
        </p:nvSpPr>
        <p:spPr>
          <a:xfrm>
            <a:off x="7527081" y="1080164"/>
            <a:ext cx="1995870" cy="369332"/>
          </a:xfrm>
          <a:prstGeom prst="rect">
            <a:avLst/>
          </a:prstGeom>
          <a:noFill/>
        </p:spPr>
        <p:txBody>
          <a:bodyPr wrap="square" rtlCol="0">
            <a:spAutoFit/>
          </a:bodyPr>
          <a:lstStyle/>
          <a:p>
            <a:pPr algn="ctr"/>
            <a:r>
              <a:rPr lang="en-US" altLang="zh-CN" dirty="0">
                <a:solidFill>
                  <a:srgbClr val="000000"/>
                </a:solidFill>
                <a:ea typeface="微软雅黑" panose="020B0503020204020204" pitchFamily="34" charset="-122"/>
              </a:rPr>
              <a:t>Higher Address</a:t>
            </a:r>
            <a:endParaRPr lang="zh-CN" altLang="en-US" dirty="0">
              <a:solidFill>
                <a:srgbClr val="000000"/>
              </a:solidFill>
              <a:ea typeface="微软雅黑" panose="020B0503020204020204" pitchFamily="34" charset="-122"/>
            </a:endParaRPr>
          </a:p>
        </p:txBody>
      </p:sp>
      <p:sp>
        <p:nvSpPr>
          <p:cNvPr id="12" name="文本框 11"/>
          <p:cNvSpPr txBox="1"/>
          <p:nvPr/>
        </p:nvSpPr>
        <p:spPr>
          <a:xfrm>
            <a:off x="7640333" y="6044910"/>
            <a:ext cx="1995870" cy="369332"/>
          </a:xfrm>
          <a:prstGeom prst="rect">
            <a:avLst/>
          </a:prstGeom>
          <a:noFill/>
        </p:spPr>
        <p:txBody>
          <a:bodyPr wrap="square" rtlCol="0">
            <a:spAutoFit/>
          </a:bodyPr>
          <a:lstStyle/>
          <a:p>
            <a:pPr algn="ctr"/>
            <a:r>
              <a:rPr lang="en-US" altLang="zh-CN" dirty="0">
                <a:solidFill>
                  <a:srgbClr val="000000"/>
                </a:solidFill>
                <a:ea typeface="微软雅黑" panose="020B0503020204020204" pitchFamily="34" charset="-122"/>
              </a:rPr>
              <a:t>Lower Address</a:t>
            </a:r>
            <a:endParaRPr lang="zh-CN" altLang="en-US" dirty="0">
              <a:solidFill>
                <a:srgbClr val="000000"/>
              </a:solidFill>
              <a:ea typeface="微软雅黑" panose="020B0503020204020204" pitchFamily="34" charset="-122"/>
            </a:endParaRPr>
          </a:p>
        </p:txBody>
      </p:sp>
      <p:sp>
        <p:nvSpPr>
          <p:cNvPr id="13" name="文本框 12"/>
          <p:cNvSpPr txBox="1"/>
          <p:nvPr/>
        </p:nvSpPr>
        <p:spPr>
          <a:xfrm>
            <a:off x="7330933" y="2032365"/>
            <a:ext cx="2627993" cy="369332"/>
          </a:xfrm>
          <a:prstGeom prst="rect">
            <a:avLst/>
          </a:prstGeom>
          <a:noFill/>
        </p:spPr>
        <p:txBody>
          <a:bodyPr wrap="square" rtlCol="0">
            <a:spAutoFit/>
          </a:bodyPr>
          <a:lstStyle/>
          <a:p>
            <a:pPr algn="ctr"/>
            <a:r>
              <a:rPr lang="en-US" altLang="zh-CN" dirty="0">
                <a:solidFill>
                  <a:srgbClr val="C00000"/>
                </a:solidFill>
                <a:ea typeface="微软雅黑" panose="020B0503020204020204" pitchFamily="34" charset="-122"/>
              </a:rPr>
              <a:t>EBP of Caller’s Caller</a:t>
            </a:r>
          </a:p>
        </p:txBody>
      </p:sp>
      <p:cxnSp>
        <p:nvCxnSpPr>
          <p:cNvPr id="15" name="直接连接符 14"/>
          <p:cNvCxnSpPr/>
          <p:nvPr/>
        </p:nvCxnSpPr>
        <p:spPr>
          <a:xfrm>
            <a:off x="7324268" y="2021348"/>
            <a:ext cx="2628000" cy="0"/>
          </a:xfrm>
          <a:prstGeom prst="line">
            <a:avLst/>
          </a:prstGeom>
          <a:noFill/>
          <a:ln w="12700" cap="flat" cmpd="sng" algn="ctr">
            <a:solidFill>
              <a:srgbClr val="000000"/>
            </a:solidFill>
            <a:prstDash val="solid"/>
            <a:miter lim="800000"/>
          </a:ln>
          <a:effectLst/>
        </p:spPr>
      </p:cxnSp>
      <p:sp>
        <p:nvSpPr>
          <p:cNvPr id="16" name="文本框 15"/>
          <p:cNvSpPr txBox="1"/>
          <p:nvPr/>
        </p:nvSpPr>
        <p:spPr>
          <a:xfrm>
            <a:off x="7316748" y="1625358"/>
            <a:ext cx="2627990" cy="369332"/>
          </a:xfrm>
          <a:prstGeom prst="rect">
            <a:avLst/>
          </a:prstGeom>
          <a:noFill/>
        </p:spPr>
        <p:txBody>
          <a:bodyPr wrap="square" rtlCol="0">
            <a:spAutoFit/>
          </a:bodyPr>
          <a:lstStyle/>
          <a:p>
            <a:pPr algn="ctr"/>
            <a:r>
              <a:rPr lang="en-US" altLang="zh-CN" dirty="0">
                <a:solidFill>
                  <a:srgbClr val="000000"/>
                </a:solidFill>
                <a:ea typeface="微软雅黑" panose="020B0503020204020204" pitchFamily="34" charset="-122"/>
              </a:rPr>
              <a:t>Previous Stack Frame</a:t>
            </a:r>
          </a:p>
        </p:txBody>
      </p:sp>
      <p:cxnSp>
        <p:nvCxnSpPr>
          <p:cNvPr id="17" name="直接连接符 16"/>
          <p:cNvCxnSpPr/>
          <p:nvPr/>
        </p:nvCxnSpPr>
        <p:spPr>
          <a:xfrm>
            <a:off x="7330033" y="3051411"/>
            <a:ext cx="2628000" cy="0"/>
          </a:xfrm>
          <a:prstGeom prst="line">
            <a:avLst/>
          </a:prstGeom>
          <a:noFill/>
          <a:ln w="12700" cap="flat" cmpd="sng" algn="ctr">
            <a:solidFill>
              <a:srgbClr val="000000"/>
            </a:solidFill>
            <a:prstDash val="solid"/>
            <a:miter lim="800000"/>
          </a:ln>
          <a:effectLst/>
        </p:spPr>
      </p:cxnSp>
      <p:cxnSp>
        <p:nvCxnSpPr>
          <p:cNvPr id="18" name="直接连接符 17"/>
          <p:cNvCxnSpPr/>
          <p:nvPr/>
        </p:nvCxnSpPr>
        <p:spPr>
          <a:xfrm>
            <a:off x="7330033" y="2431716"/>
            <a:ext cx="2628000" cy="0"/>
          </a:xfrm>
          <a:prstGeom prst="line">
            <a:avLst/>
          </a:prstGeom>
          <a:noFill/>
          <a:ln w="12700" cap="flat" cmpd="sng" algn="ctr">
            <a:solidFill>
              <a:srgbClr val="000000"/>
            </a:solidFill>
            <a:prstDash val="solid"/>
            <a:miter lim="800000"/>
          </a:ln>
          <a:effectLst/>
        </p:spPr>
      </p:cxnSp>
      <p:sp>
        <p:nvSpPr>
          <p:cNvPr id="19" name="任意多边形: 形状 18"/>
          <p:cNvSpPr/>
          <p:nvPr/>
        </p:nvSpPr>
        <p:spPr>
          <a:xfrm>
            <a:off x="6987380" y="1548076"/>
            <a:ext cx="220338" cy="661012"/>
          </a:xfrm>
          <a:custGeom>
            <a:avLst/>
            <a:gdLst>
              <a:gd name="connsiteX0" fmla="*/ 220338 w 220338"/>
              <a:gd name="connsiteY0" fmla="*/ 661012 h 661012"/>
              <a:gd name="connsiteX1" fmla="*/ 0 w 220338"/>
              <a:gd name="connsiteY1" fmla="*/ 661012 h 661012"/>
              <a:gd name="connsiteX2" fmla="*/ 0 w 220338"/>
              <a:gd name="connsiteY2" fmla="*/ 0 h 661012"/>
              <a:gd name="connsiteX3" fmla="*/ 154237 w 220338"/>
              <a:gd name="connsiteY3" fmla="*/ 0 h 661012"/>
            </a:gdLst>
            <a:ahLst/>
            <a:cxnLst>
              <a:cxn ang="0">
                <a:pos x="connsiteX0" y="connsiteY0"/>
              </a:cxn>
              <a:cxn ang="0">
                <a:pos x="connsiteX1" y="connsiteY1"/>
              </a:cxn>
              <a:cxn ang="0">
                <a:pos x="connsiteX2" y="connsiteY2"/>
              </a:cxn>
              <a:cxn ang="0">
                <a:pos x="connsiteX3" y="connsiteY3"/>
              </a:cxn>
            </a:cxnLst>
            <a:rect l="l" t="t" r="r" b="b"/>
            <a:pathLst>
              <a:path w="220338" h="661012">
                <a:moveTo>
                  <a:pt x="220338" y="661012"/>
                </a:moveTo>
                <a:lnTo>
                  <a:pt x="0" y="661012"/>
                </a:lnTo>
                <a:lnTo>
                  <a:pt x="0" y="0"/>
                </a:lnTo>
                <a:lnTo>
                  <a:pt x="154237" y="0"/>
                </a:lnTo>
              </a:path>
            </a:pathLst>
          </a:custGeom>
          <a:noFill/>
          <a:ln w="12700" cap="flat" cmpd="sng" algn="ctr">
            <a:solidFill>
              <a:srgbClr val="C00000"/>
            </a:solidFill>
            <a:prstDash val="solid"/>
            <a:miter lim="800000"/>
            <a:headEnd type="none"/>
            <a:tailEnd type="triangle"/>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panose="020B0503020204020204" pitchFamily="34" charset="-122"/>
              <a:cs typeface="+mn-cs"/>
            </a:endParaRPr>
          </a:p>
        </p:txBody>
      </p:sp>
      <p:sp>
        <p:nvSpPr>
          <p:cNvPr id="20" name="文本框 19"/>
          <p:cNvSpPr txBox="1"/>
          <p:nvPr/>
        </p:nvSpPr>
        <p:spPr>
          <a:xfrm>
            <a:off x="7338495" y="2546610"/>
            <a:ext cx="2627993" cy="369332"/>
          </a:xfrm>
          <a:prstGeom prst="rect">
            <a:avLst/>
          </a:prstGeom>
          <a:noFill/>
        </p:spPr>
        <p:txBody>
          <a:bodyPr wrap="square" rtlCol="0">
            <a:spAutoFit/>
          </a:bodyPr>
          <a:lstStyle/>
          <a:p>
            <a:pPr algn="ctr"/>
            <a:r>
              <a:rPr lang="en-US" altLang="zh-CN" dirty="0">
                <a:solidFill>
                  <a:srgbClr val="C00000"/>
                </a:solidFill>
                <a:ea typeface="微软雅黑" panose="020B0503020204020204" pitchFamily="34" charset="-122"/>
              </a:rPr>
              <a:t>Local Variables</a:t>
            </a:r>
          </a:p>
        </p:txBody>
      </p:sp>
      <p:cxnSp>
        <p:nvCxnSpPr>
          <p:cNvPr id="21" name="直接连接符 20"/>
          <p:cNvCxnSpPr/>
          <p:nvPr/>
        </p:nvCxnSpPr>
        <p:spPr>
          <a:xfrm>
            <a:off x="7330926" y="3606148"/>
            <a:ext cx="2628000" cy="0"/>
          </a:xfrm>
          <a:prstGeom prst="line">
            <a:avLst/>
          </a:prstGeom>
          <a:noFill/>
          <a:ln w="12700" cap="flat" cmpd="sng" algn="ctr">
            <a:solidFill>
              <a:srgbClr val="000000"/>
            </a:solidFill>
            <a:prstDash val="solid"/>
            <a:miter lim="800000"/>
          </a:ln>
          <a:effectLst/>
        </p:spPr>
      </p:cxnSp>
      <p:sp>
        <p:nvSpPr>
          <p:cNvPr id="22" name="文本框 21"/>
          <p:cNvSpPr txBox="1"/>
          <p:nvPr/>
        </p:nvSpPr>
        <p:spPr>
          <a:xfrm>
            <a:off x="7338494" y="3150985"/>
            <a:ext cx="2627993" cy="369332"/>
          </a:xfrm>
          <a:prstGeom prst="rect">
            <a:avLst/>
          </a:prstGeom>
          <a:noFill/>
        </p:spPr>
        <p:txBody>
          <a:bodyPr wrap="square" rtlCol="0">
            <a:spAutoFit/>
          </a:bodyPr>
          <a:lstStyle/>
          <a:p>
            <a:pPr algn="ctr"/>
            <a:r>
              <a:rPr lang="en-US" altLang="zh-CN" dirty="0">
                <a:solidFill>
                  <a:srgbClr val="C00000"/>
                </a:solidFill>
                <a:ea typeface="微软雅黑" panose="020B0503020204020204" pitchFamily="34" charset="-122"/>
              </a:rPr>
              <a:t> Arguments n … 1</a:t>
            </a:r>
          </a:p>
        </p:txBody>
      </p:sp>
      <p:cxnSp>
        <p:nvCxnSpPr>
          <p:cNvPr id="23" name="直接连接符 22"/>
          <p:cNvCxnSpPr/>
          <p:nvPr/>
        </p:nvCxnSpPr>
        <p:spPr>
          <a:xfrm>
            <a:off x="7327765" y="4042817"/>
            <a:ext cx="2628000" cy="0"/>
          </a:xfrm>
          <a:prstGeom prst="line">
            <a:avLst/>
          </a:prstGeom>
          <a:noFill/>
          <a:ln w="12700" cap="flat" cmpd="sng" algn="ctr">
            <a:solidFill>
              <a:srgbClr val="000000"/>
            </a:solidFill>
            <a:prstDash val="solid"/>
            <a:miter lim="800000"/>
          </a:ln>
          <a:effectLst/>
        </p:spPr>
      </p:cxnSp>
      <p:sp>
        <p:nvSpPr>
          <p:cNvPr id="24" name="文本框 23"/>
          <p:cNvSpPr txBox="1"/>
          <p:nvPr/>
        </p:nvSpPr>
        <p:spPr>
          <a:xfrm>
            <a:off x="7324316" y="3642739"/>
            <a:ext cx="2627993" cy="369332"/>
          </a:xfrm>
          <a:prstGeom prst="rect">
            <a:avLst/>
          </a:prstGeom>
          <a:noFill/>
        </p:spPr>
        <p:txBody>
          <a:bodyPr wrap="square" rtlCol="0">
            <a:spAutoFit/>
          </a:bodyPr>
          <a:lstStyle/>
          <a:p>
            <a:pPr algn="ctr"/>
            <a:r>
              <a:rPr lang="en-US" altLang="zh-CN" dirty="0">
                <a:solidFill>
                  <a:srgbClr val="C00000"/>
                </a:solidFill>
                <a:ea typeface="微软雅黑" panose="020B0503020204020204" pitchFamily="34" charset="-122"/>
              </a:rPr>
              <a:t>Return Address</a:t>
            </a:r>
          </a:p>
        </p:txBody>
      </p:sp>
      <p:sp>
        <p:nvSpPr>
          <p:cNvPr id="25" name="文本框 24"/>
          <p:cNvSpPr txBox="1"/>
          <p:nvPr/>
        </p:nvSpPr>
        <p:spPr>
          <a:xfrm>
            <a:off x="7330926" y="4093527"/>
            <a:ext cx="2627993" cy="369332"/>
          </a:xfrm>
          <a:prstGeom prst="rect">
            <a:avLst/>
          </a:prstGeom>
          <a:noFill/>
        </p:spPr>
        <p:txBody>
          <a:bodyPr wrap="square" rtlCol="0">
            <a:spAutoFit/>
          </a:bodyPr>
          <a:lstStyle/>
          <a:p>
            <a:pPr algn="ctr"/>
            <a:r>
              <a:rPr lang="en-US" altLang="zh-CN" dirty="0">
                <a:solidFill>
                  <a:srgbClr val="2980B9"/>
                </a:solidFill>
                <a:ea typeface="微软雅黑" panose="020B0503020204020204" pitchFamily="34" charset="-122"/>
              </a:rPr>
              <a:t>EBP of Caller</a:t>
            </a:r>
          </a:p>
        </p:txBody>
      </p:sp>
      <p:cxnSp>
        <p:nvCxnSpPr>
          <p:cNvPr id="26" name="直接连接符 25"/>
          <p:cNvCxnSpPr/>
          <p:nvPr/>
        </p:nvCxnSpPr>
        <p:spPr>
          <a:xfrm>
            <a:off x="7330026" y="4492878"/>
            <a:ext cx="2628000" cy="0"/>
          </a:xfrm>
          <a:prstGeom prst="line">
            <a:avLst/>
          </a:prstGeom>
          <a:noFill/>
          <a:ln w="12700" cap="flat" cmpd="sng" algn="ctr">
            <a:solidFill>
              <a:srgbClr val="000000"/>
            </a:solidFill>
            <a:prstDash val="solid"/>
            <a:miter lim="800000"/>
          </a:ln>
          <a:effectLst/>
        </p:spPr>
      </p:cxnSp>
      <p:sp>
        <p:nvSpPr>
          <p:cNvPr id="27" name="任意多边形: 形状 26"/>
          <p:cNvSpPr/>
          <p:nvPr/>
        </p:nvSpPr>
        <p:spPr>
          <a:xfrm>
            <a:off x="6866195" y="2330274"/>
            <a:ext cx="341523" cy="1938969"/>
          </a:xfrm>
          <a:custGeom>
            <a:avLst/>
            <a:gdLst>
              <a:gd name="connsiteX0" fmla="*/ 330506 w 341523"/>
              <a:gd name="connsiteY0" fmla="*/ 1938969 h 1938969"/>
              <a:gd name="connsiteX1" fmla="*/ 0 w 341523"/>
              <a:gd name="connsiteY1" fmla="*/ 1938969 h 1938969"/>
              <a:gd name="connsiteX2" fmla="*/ 0 w 341523"/>
              <a:gd name="connsiteY2" fmla="*/ 0 h 1938969"/>
              <a:gd name="connsiteX3" fmla="*/ 341523 w 341523"/>
              <a:gd name="connsiteY3" fmla="*/ 0 h 1938969"/>
            </a:gdLst>
            <a:ahLst/>
            <a:cxnLst>
              <a:cxn ang="0">
                <a:pos x="connsiteX0" y="connsiteY0"/>
              </a:cxn>
              <a:cxn ang="0">
                <a:pos x="connsiteX1" y="connsiteY1"/>
              </a:cxn>
              <a:cxn ang="0">
                <a:pos x="connsiteX2" y="connsiteY2"/>
              </a:cxn>
              <a:cxn ang="0">
                <a:pos x="connsiteX3" y="connsiteY3"/>
              </a:cxn>
            </a:cxnLst>
            <a:rect l="l" t="t" r="r" b="b"/>
            <a:pathLst>
              <a:path w="341523" h="1938969">
                <a:moveTo>
                  <a:pt x="330506" y="1938969"/>
                </a:moveTo>
                <a:lnTo>
                  <a:pt x="0" y="1938969"/>
                </a:lnTo>
                <a:lnTo>
                  <a:pt x="0" y="0"/>
                </a:lnTo>
                <a:lnTo>
                  <a:pt x="341523" y="0"/>
                </a:lnTo>
              </a:path>
            </a:pathLst>
          </a:custGeom>
          <a:noFill/>
          <a:ln w="12700" cap="flat" cmpd="sng" algn="ctr">
            <a:solidFill>
              <a:srgbClr val="2980B9"/>
            </a:solidFill>
            <a:prstDash val="solid"/>
            <a:miter lim="800000"/>
            <a:tailEnd type="triangle"/>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panose="020B0503020204020204" pitchFamily="34" charset="-122"/>
              <a:cs typeface="+mn-cs"/>
            </a:endParaRPr>
          </a:p>
        </p:txBody>
      </p:sp>
      <p:cxnSp>
        <p:nvCxnSpPr>
          <p:cNvPr id="28" name="直接连接符 27"/>
          <p:cNvCxnSpPr/>
          <p:nvPr/>
        </p:nvCxnSpPr>
        <p:spPr>
          <a:xfrm>
            <a:off x="7329985" y="5434933"/>
            <a:ext cx="2628000" cy="0"/>
          </a:xfrm>
          <a:prstGeom prst="line">
            <a:avLst/>
          </a:prstGeom>
          <a:noFill/>
          <a:ln w="12700" cap="flat" cmpd="sng" algn="ctr">
            <a:solidFill>
              <a:srgbClr val="000000"/>
            </a:solidFill>
            <a:prstDash val="solid"/>
            <a:miter lim="800000"/>
          </a:ln>
          <a:effectLst/>
        </p:spPr>
      </p:cxnSp>
      <p:sp>
        <p:nvSpPr>
          <p:cNvPr id="29" name="文本框 28"/>
          <p:cNvSpPr txBox="1"/>
          <p:nvPr/>
        </p:nvSpPr>
        <p:spPr>
          <a:xfrm>
            <a:off x="7338447" y="4786911"/>
            <a:ext cx="2627993" cy="369332"/>
          </a:xfrm>
          <a:prstGeom prst="rect">
            <a:avLst/>
          </a:prstGeom>
          <a:noFill/>
        </p:spPr>
        <p:txBody>
          <a:bodyPr wrap="square" rtlCol="0">
            <a:spAutoFit/>
          </a:bodyPr>
          <a:lstStyle/>
          <a:p>
            <a:pPr algn="ctr"/>
            <a:r>
              <a:rPr lang="en-US" altLang="zh-CN" dirty="0">
                <a:solidFill>
                  <a:srgbClr val="2980B9"/>
                </a:solidFill>
                <a:ea typeface="微软雅黑" panose="020B0503020204020204" pitchFamily="34" charset="-122"/>
              </a:rPr>
              <a:t>Local Variables</a:t>
            </a:r>
          </a:p>
        </p:txBody>
      </p:sp>
      <p:grpSp>
        <p:nvGrpSpPr>
          <p:cNvPr id="30" name="组合 29"/>
          <p:cNvGrpSpPr/>
          <p:nvPr/>
        </p:nvGrpSpPr>
        <p:grpSpPr>
          <a:xfrm>
            <a:off x="7327947" y="3601462"/>
            <a:ext cx="2629016" cy="1833468"/>
            <a:chOff x="9893611" y="3595747"/>
            <a:chExt cx="2629016" cy="1833468"/>
          </a:xfrm>
        </p:grpSpPr>
        <p:sp>
          <p:nvSpPr>
            <p:cNvPr id="31" name="矩形 30"/>
            <p:cNvSpPr/>
            <p:nvPr/>
          </p:nvSpPr>
          <p:spPr>
            <a:xfrm>
              <a:off x="9893693" y="4038478"/>
              <a:ext cx="2628934" cy="1390737"/>
            </a:xfrm>
            <a:prstGeom prst="rect">
              <a:avLst/>
            </a:prstGeom>
            <a:solidFill>
              <a:srgbClr val="C00000"/>
            </a:solidFill>
            <a:ln w="19050" cap="flat" cmpd="sng" algn="ctr">
              <a:solidFill>
                <a:srgbClr val="C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a:ln>
                    <a:noFill/>
                  </a:ln>
                  <a:solidFill>
                    <a:srgbClr val="FFFFFF"/>
                  </a:solidFill>
                  <a:effectLst/>
                  <a:uLnTx/>
                  <a:uFillTx/>
                  <a:latin typeface="Arial" panose="020B0604020202090204"/>
                  <a:ea typeface="微软雅黑" panose="020B0503020204020204" pitchFamily="34" charset="-122"/>
                  <a:cs typeface="+mn-cs"/>
                </a:rPr>
                <a:t>Padding Payload</a:t>
              </a:r>
              <a:endParaRPr kumimoji="0" lang="zh-CN" altLang="en-US" sz="1800" b="0" i="0" u="none" strike="noStrike" kern="0" cap="none" spc="0" normalizeH="0" baseline="0" noProof="0" dirty="0">
                <a:ln>
                  <a:noFill/>
                </a:ln>
                <a:solidFill>
                  <a:srgbClr val="FFFFFF"/>
                </a:solidFill>
                <a:effectLst/>
                <a:uLnTx/>
                <a:uFillTx/>
                <a:latin typeface="Arial" panose="020B0604020202090204"/>
                <a:ea typeface="微软雅黑" panose="020B0503020204020204" pitchFamily="34" charset="-122"/>
                <a:cs typeface="+mn-cs"/>
              </a:endParaRPr>
            </a:p>
          </p:txBody>
        </p:sp>
        <p:cxnSp>
          <p:nvCxnSpPr>
            <p:cNvPr id="32" name="直接连接符 31"/>
            <p:cNvCxnSpPr/>
            <p:nvPr/>
          </p:nvCxnSpPr>
          <p:spPr>
            <a:xfrm>
              <a:off x="9893611" y="4073064"/>
              <a:ext cx="2628000" cy="0"/>
            </a:xfrm>
            <a:prstGeom prst="line">
              <a:avLst/>
            </a:prstGeom>
            <a:noFill/>
            <a:ln w="12700" cap="flat" cmpd="sng" algn="ctr">
              <a:solidFill>
                <a:srgbClr val="FFFFFF"/>
              </a:solidFill>
              <a:prstDash val="solid"/>
              <a:miter lim="800000"/>
            </a:ln>
            <a:effectLst/>
          </p:spPr>
        </p:cxnSp>
        <p:sp>
          <p:nvSpPr>
            <p:cNvPr id="33" name="矩形 32"/>
            <p:cNvSpPr/>
            <p:nvPr/>
          </p:nvSpPr>
          <p:spPr>
            <a:xfrm>
              <a:off x="9893611" y="3595747"/>
              <a:ext cx="2628934" cy="447444"/>
            </a:xfrm>
            <a:prstGeom prst="rect">
              <a:avLst/>
            </a:prstGeom>
            <a:solidFill>
              <a:srgbClr val="C00000"/>
            </a:solidFill>
            <a:ln w="19050" cap="flat" cmpd="sng" algn="ctr">
              <a:solidFill>
                <a:srgbClr val="C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a:ln>
                    <a:noFill/>
                  </a:ln>
                  <a:solidFill>
                    <a:srgbClr val="FFFFFF"/>
                  </a:solidFill>
                  <a:effectLst/>
                  <a:uLnTx/>
                  <a:uFillTx/>
                  <a:latin typeface="Arial" panose="020B0604020202090204"/>
                  <a:ea typeface="微软雅黑" panose="020B0503020204020204" pitchFamily="34" charset="-122"/>
                  <a:cs typeface="+mn-cs"/>
                </a:rPr>
                <a:t>Fake Return Address</a:t>
              </a:r>
              <a:endParaRPr kumimoji="0" lang="zh-CN" altLang="en-US" sz="1800" b="0" i="0" u="none" strike="noStrike" kern="0" cap="none" spc="0" normalizeH="0" baseline="0" noProof="0" dirty="0">
                <a:ln>
                  <a:noFill/>
                </a:ln>
                <a:solidFill>
                  <a:srgbClr val="FFFFFF"/>
                </a:solidFill>
                <a:effectLst/>
                <a:uLnTx/>
                <a:uFillTx/>
                <a:latin typeface="Arial" panose="020B0604020202090204"/>
                <a:ea typeface="微软雅黑" panose="020B0503020204020204" pitchFamily="34" charset="-122"/>
                <a:cs typeface="+mn-cs"/>
              </a:endParaRPr>
            </a:p>
          </p:txBody>
        </p:sp>
      </p:grpSp>
      <p:sp>
        <p:nvSpPr>
          <p:cNvPr id="34" name="文本框 33"/>
          <p:cNvSpPr txBox="1"/>
          <p:nvPr/>
        </p:nvSpPr>
        <p:spPr>
          <a:xfrm>
            <a:off x="10484564" y="5814092"/>
            <a:ext cx="920578" cy="369332"/>
          </a:xfrm>
          <a:prstGeom prst="rect">
            <a:avLst/>
          </a:prstGeom>
          <a:noFill/>
        </p:spPr>
        <p:txBody>
          <a:bodyPr wrap="square" rtlCol="0">
            <a:spAutoFit/>
          </a:bodyPr>
          <a:lstStyle/>
          <a:p>
            <a:pPr algn="ctr"/>
            <a:r>
              <a:rPr lang="en-US" altLang="zh-CN" dirty="0">
                <a:solidFill>
                  <a:srgbClr val="000000"/>
                </a:solidFill>
                <a:ea typeface="微软雅黑" panose="020B0503020204020204" pitchFamily="34" charset="-122"/>
              </a:rPr>
              <a:t>stdin</a:t>
            </a:r>
            <a:endParaRPr lang="zh-CN" altLang="en-US" dirty="0">
              <a:solidFill>
                <a:srgbClr val="000000"/>
              </a:solidFill>
              <a:ea typeface="微软雅黑" panose="020B0503020204020204" pitchFamily="34" charset="-122"/>
            </a:endParaRPr>
          </a:p>
        </p:txBody>
      </p:sp>
      <p:sp>
        <p:nvSpPr>
          <p:cNvPr id="35" name="任意多边形: 形状 34"/>
          <p:cNvSpPr/>
          <p:nvPr/>
        </p:nvSpPr>
        <p:spPr>
          <a:xfrm>
            <a:off x="9994984" y="5437031"/>
            <a:ext cx="947451" cy="341523"/>
          </a:xfrm>
          <a:custGeom>
            <a:avLst/>
            <a:gdLst>
              <a:gd name="connsiteX0" fmla="*/ 947451 w 947451"/>
              <a:gd name="connsiteY0" fmla="*/ 341523 h 341523"/>
              <a:gd name="connsiteX1" fmla="*/ 947451 w 947451"/>
              <a:gd name="connsiteY1" fmla="*/ 0 h 341523"/>
              <a:gd name="connsiteX2" fmla="*/ 0 w 947451"/>
              <a:gd name="connsiteY2" fmla="*/ 0 h 341523"/>
            </a:gdLst>
            <a:ahLst/>
            <a:cxnLst>
              <a:cxn ang="0">
                <a:pos x="connsiteX0" y="connsiteY0"/>
              </a:cxn>
              <a:cxn ang="0">
                <a:pos x="connsiteX1" y="connsiteY1"/>
              </a:cxn>
              <a:cxn ang="0">
                <a:pos x="connsiteX2" y="connsiteY2"/>
              </a:cxn>
            </a:cxnLst>
            <a:rect l="l" t="t" r="r" b="b"/>
            <a:pathLst>
              <a:path w="947451" h="341523">
                <a:moveTo>
                  <a:pt x="947451" y="341523"/>
                </a:moveTo>
                <a:lnTo>
                  <a:pt x="947451" y="0"/>
                </a:lnTo>
                <a:lnTo>
                  <a:pt x="0" y="0"/>
                </a:lnTo>
              </a:path>
            </a:pathLst>
          </a:custGeom>
          <a:noFill/>
          <a:ln w="12700" cap="flat" cmpd="sng" algn="ctr">
            <a:solidFill>
              <a:srgbClr val="000000"/>
            </a:solidFill>
            <a:prstDash val="solid"/>
            <a:miter lim="800000"/>
            <a:tailEnd type="triangle"/>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panose="020B0503020204020204" pitchFamily="34" charset="-122"/>
              <a:cs typeface="+mn-cs"/>
            </a:endParaRPr>
          </a:p>
        </p:txBody>
      </p:sp>
      <p:grpSp>
        <p:nvGrpSpPr>
          <p:cNvPr id="36" name="组合 35"/>
          <p:cNvGrpSpPr/>
          <p:nvPr/>
        </p:nvGrpSpPr>
        <p:grpSpPr>
          <a:xfrm>
            <a:off x="10689045" y="2697650"/>
            <a:ext cx="716097" cy="369332"/>
            <a:chOff x="10697378" y="2404853"/>
            <a:chExt cx="716097" cy="369332"/>
          </a:xfrm>
        </p:grpSpPr>
        <p:sp>
          <p:nvSpPr>
            <p:cNvPr id="37" name="椭圆 36"/>
            <p:cNvSpPr/>
            <p:nvPr/>
          </p:nvSpPr>
          <p:spPr>
            <a:xfrm>
              <a:off x="10697378" y="2540895"/>
              <a:ext cx="81119" cy="81119"/>
            </a:xfrm>
            <a:prstGeom prst="ellipse">
              <a:avLst/>
            </a:prstGeom>
            <a:solidFill>
              <a:srgbClr val="000000"/>
            </a:solidFill>
            <a:ln w="1270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panose="020B0503020204020204" pitchFamily="34" charset="-122"/>
                <a:cs typeface="+mn-cs"/>
              </a:endParaRPr>
            </a:p>
          </p:txBody>
        </p:sp>
        <p:sp>
          <p:nvSpPr>
            <p:cNvPr id="38" name="文本框 37"/>
            <p:cNvSpPr txBox="1"/>
            <p:nvPr/>
          </p:nvSpPr>
          <p:spPr>
            <a:xfrm>
              <a:off x="10767480" y="2404853"/>
              <a:ext cx="645995" cy="36933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a:ln>
                    <a:noFill/>
                  </a:ln>
                  <a:solidFill>
                    <a:srgbClr val="000000"/>
                  </a:solidFill>
                  <a:effectLst/>
                  <a:uLnTx/>
                  <a:uFillTx/>
                  <a:ea typeface="微软雅黑" panose="020B0503020204020204" pitchFamily="34" charset="-122"/>
                </a:rPr>
                <a:t>EIP</a:t>
              </a:r>
              <a:endParaRPr kumimoji="0" lang="zh-CN" altLang="en-US" sz="1800" b="0" i="0" u="none" strike="noStrike" kern="0" cap="none" spc="0" normalizeH="0" baseline="0" noProof="0" dirty="0">
                <a:ln>
                  <a:noFill/>
                </a:ln>
                <a:solidFill>
                  <a:srgbClr val="000000"/>
                </a:solidFill>
                <a:effectLst/>
                <a:uLnTx/>
                <a:uFillTx/>
                <a:ea typeface="微软雅黑" panose="020B0503020204020204" pitchFamily="34" charset="-122"/>
              </a:endParaRPr>
            </a:p>
          </p:txBody>
        </p:sp>
      </p:grpSp>
      <p:sp>
        <p:nvSpPr>
          <p:cNvPr id="39" name="任意多边形: 形状 38"/>
          <p:cNvSpPr/>
          <p:nvPr/>
        </p:nvSpPr>
        <p:spPr>
          <a:xfrm>
            <a:off x="10033714" y="3041146"/>
            <a:ext cx="716437" cy="829559"/>
          </a:xfrm>
          <a:custGeom>
            <a:avLst/>
            <a:gdLst>
              <a:gd name="connsiteX0" fmla="*/ 716437 w 716437"/>
              <a:gd name="connsiteY0" fmla="*/ 0 h 829559"/>
              <a:gd name="connsiteX1" fmla="*/ 716437 w 716437"/>
              <a:gd name="connsiteY1" fmla="*/ 829559 h 829559"/>
              <a:gd name="connsiteX2" fmla="*/ 0 w 716437"/>
              <a:gd name="connsiteY2" fmla="*/ 829559 h 829559"/>
            </a:gdLst>
            <a:ahLst/>
            <a:cxnLst>
              <a:cxn ang="0">
                <a:pos x="connsiteX0" y="connsiteY0"/>
              </a:cxn>
              <a:cxn ang="0">
                <a:pos x="connsiteX1" y="connsiteY1"/>
              </a:cxn>
              <a:cxn ang="0">
                <a:pos x="connsiteX2" y="connsiteY2"/>
              </a:cxn>
            </a:cxnLst>
            <a:rect l="l" t="t" r="r" b="b"/>
            <a:pathLst>
              <a:path w="716437" h="829559">
                <a:moveTo>
                  <a:pt x="716437" y="0"/>
                </a:moveTo>
                <a:lnTo>
                  <a:pt x="716437" y="829559"/>
                </a:lnTo>
                <a:lnTo>
                  <a:pt x="0" y="829559"/>
                </a:lnTo>
              </a:path>
            </a:pathLst>
          </a:custGeom>
          <a:noFill/>
          <a:ln w="12700" cap="flat" cmpd="sng" algn="ctr">
            <a:solidFill>
              <a:srgbClr val="000000"/>
            </a:solidFill>
            <a:prstDash val="solid"/>
            <a:miter lim="800000"/>
            <a:tailEnd type="triangle"/>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panose="020B0503020204020204" pitchFamily="34" charset="-122"/>
              <a:cs typeface="+mn-cs"/>
            </a:endParaRPr>
          </a:p>
        </p:txBody>
      </p:sp>
      <p:sp>
        <p:nvSpPr>
          <p:cNvPr id="41" name="矩形 40"/>
          <p:cNvSpPr/>
          <p:nvPr/>
        </p:nvSpPr>
        <p:spPr>
          <a:xfrm>
            <a:off x="10186782" y="2519404"/>
            <a:ext cx="1868355" cy="646331"/>
          </a:xfrm>
          <a:prstGeom prst="rect">
            <a:avLst/>
          </a:prstGeom>
          <a:noFill/>
          <a:ln w="12700" cap="flat" cmpd="sng" algn="ctr">
            <a:solidFill>
              <a:srgbClr val="000000"/>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Arial" panose="020B0604020202090204"/>
              <a:ea typeface="微软雅黑" panose="020B0503020204020204" pitchFamily="34" charset="-122"/>
              <a:cs typeface="+mn-cs"/>
            </a:endParaRPr>
          </a:p>
        </p:txBody>
      </p:sp>
      <p:sp>
        <p:nvSpPr>
          <p:cNvPr id="42" name="文本框 41"/>
          <p:cNvSpPr txBox="1"/>
          <p:nvPr/>
        </p:nvSpPr>
        <p:spPr>
          <a:xfrm>
            <a:off x="10024275" y="2152806"/>
            <a:ext cx="920578" cy="369332"/>
          </a:xfrm>
          <a:prstGeom prst="rect">
            <a:avLst/>
          </a:prstGeom>
          <a:noFill/>
        </p:spPr>
        <p:txBody>
          <a:bodyPr wrap="square" rtlCol="0">
            <a:spAutoFit/>
          </a:bodyPr>
          <a:lstStyle/>
          <a:p>
            <a:pPr algn="ctr"/>
            <a:r>
              <a:rPr lang="en-US" altLang="zh-CN" dirty="0">
                <a:solidFill>
                  <a:srgbClr val="000000"/>
                </a:solidFill>
                <a:ea typeface="微软雅黑" panose="020B0503020204020204" pitchFamily="34" charset="-122"/>
              </a:rPr>
              <a:t>CPU</a:t>
            </a:r>
            <a:endParaRPr lang="zh-CN" altLang="en-US" dirty="0">
              <a:solidFill>
                <a:srgbClr val="000000"/>
              </a:solidFill>
              <a:ea typeface="微软雅黑" panose="020B0503020204020204" pitchFamily="34" charset="-122"/>
            </a:endParaRPr>
          </a:p>
        </p:txBody>
      </p:sp>
      <p:sp>
        <p:nvSpPr>
          <p:cNvPr id="47" name="标题 1"/>
          <p:cNvSpPr>
            <a:spLocks noGrp="1"/>
          </p:cNvSpPr>
          <p:nvPr>
            <p:ph type="title"/>
          </p:nvPr>
        </p:nvSpPr>
        <p:spPr>
          <a:xfrm>
            <a:off x="1131376" y="136525"/>
            <a:ext cx="8022720" cy="725407"/>
          </a:xfrm>
        </p:spPr>
        <p:txBody>
          <a:bodyPr vert="horz" lIns="91440" tIns="45720" rIns="91440" bIns="45720" rtlCol="0" anchor="ctr">
            <a:normAutofit/>
          </a:bodyPr>
          <a:lstStyle/>
          <a:p>
            <a:r>
              <a:rPr kumimoji="1" lang="zh-CN" altLang="en-US" dirty="0">
                <a:solidFill>
                  <a:schemeClr val="tx1"/>
                </a:solidFill>
              </a:rPr>
              <a:t>实验六：</a:t>
            </a:r>
            <a:r>
              <a:rPr kumimoji="1" lang="zh-CN" altLang="en-US" dirty="0"/>
              <a:t>简单栈溢出实验</a:t>
            </a:r>
          </a:p>
        </p:txBody>
      </p:sp>
      <p:sp>
        <p:nvSpPr>
          <p:cNvPr id="48" name="TextBox 47"/>
          <p:cNvSpPr txBox="1"/>
          <p:nvPr/>
        </p:nvSpPr>
        <p:spPr>
          <a:xfrm>
            <a:off x="9079230" y="136525"/>
            <a:ext cx="2969895" cy="725170"/>
          </a:xfrm>
          <a:prstGeom prst="rect">
            <a:avLst/>
          </a:prstGeom>
        </p:spPr>
        <p:txBody>
          <a:bodyPr vert="horz" lIns="91440" tIns="45720" rIns="91440" bIns="45720" rtlCol="0" anchor="ctr">
            <a:normAutofit fontScale="97500"/>
          </a:bodyPr>
          <a:lstStyle>
            <a:lvl1pPr>
              <a:lnSpc>
                <a:spcPct val="90000"/>
              </a:lnSpc>
              <a:spcBef>
                <a:spcPct val="0"/>
              </a:spcBef>
              <a:buNone/>
              <a:defRPr kumimoji="1" sz="4000" b="1">
                <a:solidFill>
                  <a:schemeClr val="tx1">
                    <a:lumMod val="85000"/>
                    <a:lumOff val="15000"/>
                  </a:schemeClr>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4"/>
                </a:solidFill>
              </a:rPr>
              <a:t>难度</a:t>
            </a:r>
            <a:r>
              <a:rPr lang="en-US" altLang="zh-CN" dirty="0">
                <a:solidFill>
                  <a:schemeClr val="accent4"/>
                </a:solidFill>
              </a:rPr>
              <a:t>: </a:t>
            </a:r>
            <a:r>
              <a:rPr lang="zh-CN" altLang="en-US" dirty="0">
                <a:solidFill>
                  <a:schemeClr val="accent4"/>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Dg3OTg5NjY0Nzk4ZjA3ODg4NjViNjBjNDA2ZWRmOWMi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4944_1*i*1"/>
  <p:tag name="KSO_WM_TEMPLATE_CATEGORY" val="custom"/>
  <p:tag name="KSO_WM_TEMPLATE_INDEX" val="20234944"/>
  <p:tag name="KSO_WM_UNIT_LAYERLEVEL" val="1"/>
  <p:tag name="KSO_WM_TAG_VERSION" val="3.0"/>
  <p:tag name="KSO_WM_BEAUTIFY_FLAG" val="#wm#"/>
  <p:tag name="KSO_WM_UNIT_FILL_FORE_SCHEMECOLOR_INDEX" val="5"/>
  <p:tag name="KSO_WM_UNIT_FILL_TYPE" val="1"/>
  <p:tag name="KSO_WM_UNIT_LINE_FORE_SCHEMECOLOR_INDEX" val="5"/>
  <p:tag name="KSO_WM_UNIT_LINE_FILL_TYPE" val="2"/>
  <p:tag name="KSO_WM_UNIT_USESOURCEFORMAT_APPLY" val="1"/>
</p:tagLst>
</file>

<file path=ppt/theme/theme1.xml><?xml version="1.0" encoding="utf-8"?>
<a:theme xmlns:a="http://schemas.openxmlformats.org/drawingml/2006/main" name="1_Office 主题">
  <a:themeElements>
    <a:clrScheme name="达芬奇的左手">
      <a:dk1>
        <a:srgbClr val="000000"/>
      </a:dk1>
      <a:lt1>
        <a:srgbClr val="FFFFFF"/>
      </a:lt1>
      <a:dk2>
        <a:srgbClr val="44546A"/>
      </a:dk2>
      <a:lt2>
        <a:srgbClr val="E7E6E6"/>
      </a:lt2>
      <a:accent1>
        <a:srgbClr val="2A3D52"/>
      </a:accent1>
      <a:accent2>
        <a:srgbClr val="FEBA01"/>
      </a:accent2>
      <a:accent3>
        <a:srgbClr val="0070C0"/>
      </a:accent3>
      <a:accent4>
        <a:srgbClr val="C00000"/>
      </a:accent4>
      <a:accent5>
        <a:srgbClr val="38526E"/>
      </a:accent5>
      <a:accent6>
        <a:srgbClr val="BFBFBF"/>
      </a:accent6>
      <a:hlink>
        <a:srgbClr val="2A3D52"/>
      </a:hlink>
      <a:folHlink>
        <a:srgbClr val="C4AF99"/>
      </a:folHlink>
    </a:clrScheme>
    <a:fontScheme name="自定义 6">
      <a:majorFont>
        <a:latin typeface="Arial"/>
        <a:ea typeface="微软雅黑 Light"/>
        <a:cs typeface=""/>
      </a:majorFont>
      <a:minorFont>
        <a:latin typeface="Arial"/>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达芬奇的左手">
      <a:dk1>
        <a:srgbClr val="000000"/>
      </a:dk1>
      <a:lt1>
        <a:srgbClr val="FFFFFF"/>
      </a:lt1>
      <a:dk2>
        <a:srgbClr val="44546A"/>
      </a:dk2>
      <a:lt2>
        <a:srgbClr val="E7E6E6"/>
      </a:lt2>
      <a:accent1>
        <a:srgbClr val="2A3D52"/>
      </a:accent1>
      <a:accent2>
        <a:srgbClr val="FEBA01"/>
      </a:accent2>
      <a:accent3>
        <a:srgbClr val="0070C0"/>
      </a:accent3>
      <a:accent4>
        <a:srgbClr val="C00000"/>
      </a:accent4>
      <a:accent5>
        <a:srgbClr val="38526E"/>
      </a:accent5>
      <a:accent6>
        <a:srgbClr val="BFBFBF"/>
      </a:accent6>
      <a:hlink>
        <a:srgbClr val="2A3D52"/>
      </a:hlink>
      <a:folHlink>
        <a:srgbClr val="C4AF99"/>
      </a:folHlink>
    </a:clrScheme>
    <a:fontScheme name="自定义 6">
      <a:majorFont>
        <a:latin typeface="Arial"/>
        <a:ea typeface="微软雅黑 Light"/>
        <a:cs typeface=""/>
      </a:majorFont>
      <a:minorFont>
        <a:latin typeface="Arial"/>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TotalTime>
  <Words>5993</Words>
  <Application>Microsoft Office PowerPoint</Application>
  <PresentationFormat>宽屏</PresentationFormat>
  <Paragraphs>444</Paragraphs>
  <Slides>30</Slides>
  <Notes>30</Notes>
  <HiddenSlides>0</HiddenSlides>
  <MMClips>0</MMClips>
  <ScaleCrop>false</ScaleCrop>
  <HeadingPairs>
    <vt:vector size="8" baseType="variant">
      <vt:variant>
        <vt:lpstr>已用的字体</vt:lpstr>
      </vt:variant>
      <vt:variant>
        <vt:i4>10</vt:i4>
      </vt:variant>
      <vt:variant>
        <vt:lpstr>主题</vt:lpstr>
      </vt:variant>
      <vt:variant>
        <vt:i4>2</vt:i4>
      </vt:variant>
      <vt:variant>
        <vt:lpstr>嵌入 OLE 服务器</vt:lpstr>
      </vt:variant>
      <vt:variant>
        <vt:i4>1</vt:i4>
      </vt:variant>
      <vt:variant>
        <vt:lpstr>幻灯片标题</vt:lpstr>
      </vt:variant>
      <vt:variant>
        <vt:i4>30</vt:i4>
      </vt:variant>
    </vt:vector>
  </HeadingPairs>
  <TitlesOfParts>
    <vt:vector size="43" baseType="lpstr">
      <vt:lpstr>-apple-system</vt:lpstr>
      <vt:lpstr>Helvetica Neue</vt:lpstr>
      <vt:lpstr>NotoSerifCJKjp-Light-Identity-H</vt:lpstr>
      <vt:lpstr>等线</vt:lpstr>
      <vt:lpstr>华文细黑</vt:lpstr>
      <vt:lpstr>微软雅黑</vt:lpstr>
      <vt:lpstr>Arial</vt:lpstr>
      <vt:lpstr>Calibri</vt:lpstr>
      <vt:lpstr>Comic Sans MS</vt:lpstr>
      <vt:lpstr>Times New Roman</vt:lpstr>
      <vt:lpstr>1_Office 主题</vt:lpstr>
      <vt:lpstr>2_Office 主题</vt:lpstr>
      <vt:lpstr>Visio</vt:lpstr>
      <vt:lpstr>实验安排</vt:lpstr>
      <vt:lpstr>实验一：制造MD5算法的散列值碰撞</vt:lpstr>
      <vt:lpstr>实验二：基于口令的安全身份验证协议</vt:lpstr>
      <vt:lpstr>实验二：基于口令的安全身份验证协议</vt:lpstr>
      <vt:lpstr>实验三：数字证书综合使用</vt:lpstr>
      <vt:lpstr>实验四：同态加密匿名投票</vt:lpstr>
      <vt:lpstr>实验五： Spectre 攻击验证</vt:lpstr>
      <vt:lpstr>实验五： Spectre 攻击验证</vt:lpstr>
      <vt:lpstr>实验六：简单栈溢出实验</vt:lpstr>
      <vt:lpstr>实验六：简单栈溢出实验</vt:lpstr>
      <vt:lpstr>实验七：基于栈溢出的模拟勒索实验</vt:lpstr>
      <vt:lpstr>实验八： SYN洪泛攻击</vt:lpstr>
      <vt:lpstr>实验九：基于IPID的TCP侧信道漏洞</vt:lpstr>
      <vt:lpstr>实验九：基于IPID的TCP侧信道漏洞</vt:lpstr>
      <vt:lpstr>实验九：基于IPID的TCP侧信道漏洞</vt:lpstr>
      <vt:lpstr>PowerPoint 演示文稿</vt:lpstr>
      <vt:lpstr>实验十一：实现本地DNS缓存中毒攻击</vt:lpstr>
      <vt:lpstr>实验十一：实现本地DNS缓存中毒攻击</vt:lpstr>
      <vt:lpstr>实验十二：域间源地址验证技术模拟</vt:lpstr>
      <vt:lpstr>实验十二：域间源地址验证技术模拟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yi xu</cp:lastModifiedBy>
  <cp:revision>1180</cp:revision>
  <dcterms:created xsi:type="dcterms:W3CDTF">2025-02-07T09:49:57Z</dcterms:created>
  <dcterms:modified xsi:type="dcterms:W3CDTF">2025-09-04T06:25:24Z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175EB9CEED2C9037B7D3A567C42376E4_43</vt:lpwstr>
  </property>
  <property fmtid="{D5CDD505-2E9C-101B-9397-08002B2CF9AE}" pid="3" name="KSOProductBuildVer">
    <vt:lpwstr>2052-6.10.1.8873</vt:lpwstr>
  </property>
</Properties>
</file>

<file path=docProps/thumbnail.jpeg>
</file>